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50"/>
  </p:notesMasterIdLst>
  <p:handoutMasterIdLst>
    <p:handoutMasterId r:id="rId51"/>
  </p:handoutMasterIdLst>
  <p:sldIdLst>
    <p:sldId id="256" r:id="rId2"/>
    <p:sldId id="325" r:id="rId3"/>
    <p:sldId id="261" r:id="rId4"/>
    <p:sldId id="260" r:id="rId5"/>
    <p:sldId id="320" r:id="rId6"/>
    <p:sldId id="321" r:id="rId7"/>
    <p:sldId id="322" r:id="rId8"/>
    <p:sldId id="318" r:id="rId9"/>
    <p:sldId id="328" r:id="rId10"/>
    <p:sldId id="296" r:id="rId11"/>
    <p:sldId id="258" r:id="rId12"/>
    <p:sldId id="276" r:id="rId13"/>
    <p:sldId id="281" r:id="rId14"/>
    <p:sldId id="282" r:id="rId15"/>
    <p:sldId id="283" r:id="rId16"/>
    <p:sldId id="277" r:id="rId17"/>
    <p:sldId id="278" r:id="rId18"/>
    <p:sldId id="279" r:id="rId19"/>
    <p:sldId id="280" r:id="rId20"/>
    <p:sldId id="292" r:id="rId21"/>
    <p:sldId id="324" r:id="rId22"/>
    <p:sldId id="285" r:id="rId23"/>
    <p:sldId id="286" r:id="rId24"/>
    <p:sldId id="291" r:id="rId25"/>
    <p:sldId id="289" r:id="rId26"/>
    <p:sldId id="290" r:id="rId27"/>
    <p:sldId id="287" r:id="rId28"/>
    <p:sldId id="288" r:id="rId29"/>
    <p:sldId id="275" r:id="rId30"/>
    <p:sldId id="332" r:id="rId31"/>
    <p:sldId id="307" r:id="rId32"/>
    <p:sldId id="319" r:id="rId33"/>
    <p:sldId id="316" r:id="rId34"/>
    <p:sldId id="329" r:id="rId35"/>
    <p:sldId id="330" r:id="rId36"/>
    <p:sldId id="331" r:id="rId37"/>
    <p:sldId id="327" r:id="rId38"/>
    <p:sldId id="315" r:id="rId39"/>
    <p:sldId id="294" r:id="rId40"/>
    <p:sldId id="297" r:id="rId41"/>
    <p:sldId id="308" r:id="rId42"/>
    <p:sldId id="309" r:id="rId43"/>
    <p:sldId id="310" r:id="rId44"/>
    <p:sldId id="311" r:id="rId45"/>
    <p:sldId id="312" r:id="rId46"/>
    <p:sldId id="313" r:id="rId47"/>
    <p:sldId id="314" r:id="rId48"/>
    <p:sldId id="259"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63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4674"/>
  </p:normalViewPr>
  <p:slideViewPr>
    <p:cSldViewPr snapToGrid="0" snapToObjects="1" showGuides="1">
      <p:cViewPr varScale="1">
        <p:scale>
          <a:sx n="109" d="100"/>
          <a:sy n="109" d="100"/>
        </p:scale>
        <p:origin x="1284" y="7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orp.publicfm.com\Philadelphia-Data\Philadelphia_Folders\LIBRARY\RATING%20AGENCY\Credit%20Assessments\Local%20Governments\Knox%20County,%20TN\Knox%20County%20TN%20Credit%20Assessmen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orp.publicfm.com\Philadelphia-Data\Philadelphia_Folders\LIBRARY\RATING%20AGENCY\Credit%20Assessments\Local%20Governments\Knox%20County,%20TN\Knox%20County%20TN%20Credit%20Assessmen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orp.publicfm.com\Philadelphia-Data\Philadelphia_Folders\LIBRARY\RATING%20AGENCY\Credit%20Assessments\Local%20Governments\Knox%20County,%20TN\Knox%20County%20TN%20Credit%20Assessment.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orp.publicfm.com\Memphis-Data\Memphis_Folders\CLIENTS\k_clients\4980%20Knox%20County\001%20General%20Consulting\2018\Benchmarking\Knox%20County%20TN%20Credit%20Assessment%20MV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orp.publicfm.com\Philadelphia-Data\Philadelphia_Folders\LIBRARY\RATING%20AGENCY\Credit%20Assessments\Local%20Governments\Knox%20County,%20TN\Knox%20County%20TN%20Credit%20Assess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20MV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rp.publicfm.com\Memphis-Data\Memphis_Folders\CLIENTS\k_clients\4980%20Knox%20County\001%20General%20Consulting\2018\Benchmarking\Knox%20County%20TN%20Credit%20Assessment.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53726087789562E-2"/>
          <c:y val="0.10789117706440542"/>
          <c:w val="0.86313023532460664"/>
          <c:h val="0.71175085806581873"/>
        </c:manualLayout>
      </c:layout>
      <c:barChart>
        <c:barDir val="col"/>
        <c:grouping val="stacked"/>
        <c:varyColors val="0"/>
        <c:ser>
          <c:idx val="1"/>
          <c:order val="0"/>
          <c:tx>
            <c:strRef>
              <c:f>'5_TFVCap'!$O$5</c:f>
              <c:strCache>
                <c:ptCount val="1"/>
                <c:pt idx="0">
                  <c:v>Total Full Value per Capita</c:v>
                </c:pt>
              </c:strCache>
            </c:strRef>
          </c:tx>
          <c:spPr>
            <a:solidFill>
              <a:srgbClr val="3E6BB4"/>
            </a:solidFill>
            <a:ln>
              <a:noFill/>
            </a:ln>
          </c:spPr>
          <c:invertIfNegative val="0"/>
          <c:dLbls>
            <c:dLbl>
              <c:idx val="0"/>
              <c:layout>
                <c:manualLayout>
                  <c:x val="0"/>
                  <c:y val="-0.1915717746820109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966981627296587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2919327568974379E-17"/>
                  <c:y val="-0.1979749646678780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1961550575408842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19968786593983445"/>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'5_TFVCap'!$N$6:$N$10</c:f>
              <c:numCache>
                <c:formatCode>General</c:formatCode>
                <c:ptCount val="5"/>
                <c:pt idx="0">
                  <c:v>2013</c:v>
                </c:pt>
                <c:pt idx="1">
                  <c:v>2014</c:v>
                </c:pt>
                <c:pt idx="2">
                  <c:v>2015</c:v>
                </c:pt>
                <c:pt idx="3">
                  <c:v>2016</c:v>
                </c:pt>
                <c:pt idx="4">
                  <c:v>2017</c:v>
                </c:pt>
              </c:numCache>
            </c:numRef>
          </c:cat>
          <c:val>
            <c:numRef>
              <c:f>'5_TFVCap'!$O$6:$O$10</c:f>
              <c:numCache>
                <c:formatCode>"$"#,##0</c:formatCode>
                <c:ptCount val="5"/>
                <c:pt idx="0">
                  <c:v>84119</c:v>
                </c:pt>
                <c:pt idx="1">
                  <c:v>85298</c:v>
                </c:pt>
                <c:pt idx="2">
                  <c:v>85961</c:v>
                </c:pt>
                <c:pt idx="3">
                  <c:v>86397</c:v>
                </c:pt>
                <c:pt idx="4">
                  <c:v>88606</c:v>
                </c:pt>
              </c:numCache>
            </c:numRef>
          </c:val>
        </c:ser>
        <c:dLbls>
          <c:showLegendKey val="0"/>
          <c:showVal val="0"/>
          <c:showCatName val="0"/>
          <c:showSerName val="0"/>
          <c:showPercent val="0"/>
          <c:showBubbleSize val="0"/>
        </c:dLbls>
        <c:gapWidth val="150"/>
        <c:overlap val="100"/>
        <c:axId val="406112176"/>
        <c:axId val="406113352"/>
      </c:barChart>
      <c:lineChart>
        <c:grouping val="standard"/>
        <c:varyColors val="0"/>
        <c:ser>
          <c:idx val="5"/>
          <c:order val="1"/>
          <c:tx>
            <c:strRef>
              <c:f>'5_TFVCap'!$R$5</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7913093577749468E-2"/>
                  <c:y val="1.7949929335756107E-2"/>
                </c:manualLayout>
              </c:layout>
              <c:tx>
                <c:rich>
                  <a:bodyPr/>
                  <a:lstStyle/>
                  <a:p>
                    <a:fld id="{2707B7D8-8820-479D-A05C-1C0FED2598CC}" type="VALUE">
                      <a:rPr lang="en-US" sz="1000" b="1" i="0" u="none" strike="noStrike" kern="1200" baseline="0" dirty="0">
                        <a:solidFill>
                          <a:srgbClr val="FFD051">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8.4725884301504982E-3"/>
                  <c:y val="-2.56450635978195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val>
            <c:numRef>
              <c:f>'5_TFVCap'!$R$6:$R$10</c:f>
              <c:numCache>
                <c:formatCode>"$"#,##0</c:formatCode>
                <c:ptCount val="5"/>
                <c:pt idx="0">
                  <c:v>89040.5</c:v>
                </c:pt>
                <c:pt idx="1">
                  <c:v>89040.5</c:v>
                </c:pt>
                <c:pt idx="2">
                  <c:v>89040.5</c:v>
                </c:pt>
                <c:pt idx="3">
                  <c:v>89040.5</c:v>
                </c:pt>
                <c:pt idx="4">
                  <c:v>89040.5</c:v>
                </c:pt>
              </c:numCache>
            </c:numRef>
          </c:val>
          <c:smooth val="0"/>
        </c:ser>
        <c:ser>
          <c:idx val="3"/>
          <c:order val="2"/>
          <c:tx>
            <c:strRef>
              <c:f>'5_TFVCap'!$P$5</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9470601381502803E-2"/>
                  <c:y val="-5.126993741166993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30801929380175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'5_TFVCap'!$P$6:$P$10</c:f>
              <c:numCache>
                <c:formatCode>"$"#,##0</c:formatCode>
                <c:ptCount val="5"/>
                <c:pt idx="0">
                  <c:v>90368.5</c:v>
                </c:pt>
                <c:pt idx="1">
                  <c:v>90369</c:v>
                </c:pt>
                <c:pt idx="2">
                  <c:v>90369</c:v>
                </c:pt>
                <c:pt idx="3">
                  <c:v>90369</c:v>
                </c:pt>
                <c:pt idx="4">
                  <c:v>90369</c:v>
                </c:pt>
              </c:numCache>
            </c:numRef>
          </c:val>
          <c:smooth val="0"/>
        </c:ser>
        <c:ser>
          <c:idx val="0"/>
          <c:order val="3"/>
          <c:tx>
            <c:strRef>
              <c:f>'5_TFVCap'!$Q$5</c:f>
              <c:strCache>
                <c:ptCount val="1"/>
                <c:pt idx="0">
                  <c:v>Median of Aaa Counties Nationwide</c:v>
                </c:pt>
              </c:strCache>
            </c:strRef>
          </c:tx>
          <c:spPr>
            <a:ln>
              <a:solidFill>
                <a:schemeClr val="accent1">
                  <a:lumMod val="75000"/>
                </a:schemeClr>
              </a:solidFill>
            </a:ln>
          </c:spPr>
          <c:marker>
            <c:symbol val="none"/>
          </c:marker>
          <c:dLbls>
            <c:dLbl>
              <c:idx val="4"/>
              <c:layout>
                <c:manualLayout>
                  <c:x val="3.9525054027022978E-2"/>
                  <c:y val="2.5641025641025641E-3"/>
                </c:manualLayout>
              </c:layout>
              <c:tx>
                <c:rich>
                  <a:bodyPr/>
                  <a:lstStyle/>
                  <a:p>
                    <a:fld id="{A790FD31-524B-4222-87D6-D5F6044A90C1}" type="VALUE">
                      <a:rPr lang="en-US" sz="1000" b="1" i="0" u="none" strike="noStrike" kern="1200" baseline="0">
                        <a:solidFill>
                          <a:srgbClr val="C8B9A3">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'5_TFVCap'!$Q$6:$Q$10</c:f>
              <c:numCache>
                <c:formatCode>"$"#,##0</c:formatCode>
                <c:ptCount val="5"/>
                <c:pt idx="0">
                  <c:v>116950</c:v>
                </c:pt>
                <c:pt idx="1">
                  <c:v>116950</c:v>
                </c:pt>
                <c:pt idx="2">
                  <c:v>116950</c:v>
                </c:pt>
                <c:pt idx="3">
                  <c:v>116950</c:v>
                </c:pt>
                <c:pt idx="4">
                  <c:v>116950</c:v>
                </c:pt>
              </c:numCache>
            </c:numRef>
          </c:val>
          <c:smooth val="0"/>
        </c:ser>
        <c:dLbls>
          <c:showLegendKey val="0"/>
          <c:showVal val="0"/>
          <c:showCatName val="0"/>
          <c:showSerName val="0"/>
          <c:showPercent val="0"/>
          <c:showBubbleSize val="0"/>
        </c:dLbls>
        <c:marker val="1"/>
        <c:smooth val="0"/>
        <c:axId val="406112176"/>
        <c:axId val="406113352"/>
      </c:lineChart>
      <c:catAx>
        <c:axId val="406112176"/>
        <c:scaling>
          <c:orientation val="minMax"/>
        </c:scaling>
        <c:delete val="0"/>
        <c:axPos val="b"/>
        <c:title>
          <c:tx>
            <c:rich>
              <a:bodyPr/>
              <a:lstStyle/>
              <a:p>
                <a:pPr>
                  <a:defRPr/>
                </a:pPr>
                <a:r>
                  <a:rPr lang="en-US"/>
                  <a:t>Fiscal Year</a:t>
                </a:r>
              </a:p>
            </c:rich>
          </c:tx>
          <c:overlay val="0"/>
        </c:title>
        <c:numFmt formatCode="General" sourceLinked="1"/>
        <c:majorTickMark val="out"/>
        <c:minorTickMark val="none"/>
        <c:tickLblPos val="nextTo"/>
        <c:crossAx val="406113352"/>
        <c:crosses val="autoZero"/>
        <c:auto val="1"/>
        <c:lblAlgn val="ctr"/>
        <c:lblOffset val="100"/>
        <c:noMultiLvlLbl val="0"/>
      </c:catAx>
      <c:valAx>
        <c:axId val="406113352"/>
        <c:scaling>
          <c:orientation val="minMax"/>
        </c:scaling>
        <c:delete val="0"/>
        <c:axPos val="l"/>
        <c:majorGridlines>
          <c:spPr>
            <a:ln>
              <a:solidFill>
                <a:schemeClr val="bg1">
                  <a:lumMod val="85000"/>
                </a:schemeClr>
              </a:solidFill>
              <a:prstDash val="dash"/>
            </a:ln>
          </c:spPr>
        </c:majorGridlines>
        <c:numFmt formatCode="&quot;$&quot;#,##0" sourceLinked="0"/>
        <c:majorTickMark val="out"/>
        <c:minorTickMark val="none"/>
        <c:tickLblPos val="nextTo"/>
        <c:crossAx val="406112176"/>
        <c:crosses val="autoZero"/>
        <c:crossBetween val="between"/>
      </c:valAx>
    </c:plotArea>
    <c:legend>
      <c:legendPos val="b"/>
      <c:legendEntry>
        <c:idx val="0"/>
        <c:delete val="1"/>
      </c:legendEntry>
      <c:layout>
        <c:manualLayout>
          <c:xMode val="edge"/>
          <c:yMode val="edge"/>
          <c:x val="1.6939620561128483E-2"/>
          <c:y val="0.89665354330708658"/>
          <c:w val="0.96658651829480224"/>
          <c:h val="8.6489987362690771E-2"/>
        </c:manualLayout>
      </c:layout>
      <c:overlay val="0"/>
    </c:legend>
    <c:plotVisOnly val="1"/>
    <c:dispBlanksAs val="gap"/>
    <c:showDLblsOverMax val="0"/>
  </c:chart>
  <c:spPr>
    <a:ln>
      <a:noFill/>
    </a:ln>
  </c:spPr>
  <c:txPr>
    <a:bodyPr/>
    <a:lstStyle/>
    <a:p>
      <a:pPr>
        <a:defRPr sz="1000">
          <a:latin typeface="+mn-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3598563206821E-2"/>
          <c:y val="0.10789117706440542"/>
          <c:w val="0.82141329341760738"/>
          <c:h val="0.59239228750252371"/>
        </c:manualLayout>
      </c:layout>
      <c:barChart>
        <c:barDir val="col"/>
        <c:grouping val="clustered"/>
        <c:varyColors val="0"/>
        <c:ser>
          <c:idx val="1"/>
          <c:order val="0"/>
          <c:tx>
            <c:strRef>
              <c:f>'15_EBICap_Peer'!$O$6</c:f>
              <c:strCache>
                <c:ptCount val="1"/>
                <c:pt idx="0">
                  <c:v>Per Capita Effective Buying Income</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dPt>
          <c:dPt>
            <c:idx val="4"/>
            <c:invertIfNegative val="0"/>
            <c:bubble3D val="0"/>
            <c:spPr>
              <a:solidFill>
                <a:srgbClr val="D8D9DA"/>
              </a:solidFill>
              <a:ln w="12700">
                <a:noFill/>
              </a:ln>
            </c:spPr>
          </c:dPt>
          <c:dPt>
            <c:idx val="6"/>
            <c:invertIfNegative val="0"/>
            <c:bubble3D val="0"/>
            <c:spPr>
              <a:solidFill>
                <a:schemeClr val="bg1">
                  <a:lumMod val="65000"/>
                </a:schemeClr>
              </a:solidFill>
              <a:ln>
                <a:noFill/>
              </a:ln>
            </c:spPr>
          </c:dPt>
          <c:dPt>
            <c:idx val="7"/>
            <c:invertIfNegative val="0"/>
            <c:bubble3D val="0"/>
            <c:spPr>
              <a:solidFill>
                <a:srgbClr val="3E6BB4"/>
              </a:solidFill>
              <a:ln>
                <a:noFill/>
              </a:ln>
            </c:spPr>
          </c:dPt>
          <c:dPt>
            <c:idx val="8"/>
            <c:invertIfNegative val="0"/>
            <c:bubble3D val="0"/>
            <c:spPr>
              <a:solidFill>
                <a:schemeClr val="bg1">
                  <a:lumMod val="65000"/>
                </a:schemeClr>
              </a:solidFill>
              <a:ln>
                <a:noFill/>
              </a:ln>
            </c:spPr>
          </c:dPt>
          <c:dLbls>
            <c:dLbl>
              <c:idx val="0"/>
              <c:layout>
                <c:manualLayout>
                  <c:x val="0"/>
                  <c:y val="5.641025641025546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459663784487189E-17"/>
                  <c:y val="1.076923076923072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076923076923072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5.1282051282046577E-4"/>
                </c:manualLayout>
              </c:layout>
              <c:tx>
                <c:rich>
                  <a:bodyPr/>
                  <a:lstStyle/>
                  <a:p>
                    <a:fld id="{B2CC1050-5F28-44F3-B77A-ED249606139E}"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6.2919327568974379E-17"/>
                  <c:y val="1.078215223097108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2919327568974379E-17"/>
                  <c:y val="1.33462547950737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334625479507369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07692307692303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583865513794876E-16"/>
                  <c:y val="5.641025641025593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8.205128205128205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'15_EBICap_Peer'!$N$7:$N$16</c:f>
              <c:strCache>
                <c:ptCount val="10"/>
                <c:pt idx="0">
                  <c:v>Hamilton County, TN (Aaa)</c:v>
                </c:pt>
                <c:pt idx="1">
                  <c:v>Cumberland County, NC (Aa1)</c:v>
                </c:pt>
                <c:pt idx="2">
                  <c:v>Mobile County, AL (Aa1)</c:v>
                </c:pt>
                <c:pt idx="3">
                  <c:v>Rutherford County, TN (Aa1)</c:v>
                </c:pt>
                <c:pt idx="4">
                  <c:v>Shelby County, TN (Aaa)</c:v>
                </c:pt>
                <c:pt idx="5">
                  <c:v>Blount County, TN (Aa2)</c:v>
                </c:pt>
                <c:pt idx="6">
                  <c:v>Richland County, SC (Aaa)</c:v>
                </c:pt>
                <c:pt idx="7">
                  <c:v>Knox County, TN (Aa1)</c:v>
                </c:pt>
                <c:pt idx="8">
                  <c:v>Charleston County, SC (Aaa)</c:v>
                </c:pt>
                <c:pt idx="9">
                  <c:v>Williamson County, TN (Aaa)</c:v>
                </c:pt>
              </c:strCache>
            </c:strRef>
          </c:cat>
          <c:val>
            <c:numRef>
              <c:f>'15_EBICap_Peer'!$O$7:$O$16</c:f>
              <c:numCache>
                <c:formatCode>"$"#,##0</c:formatCode>
                <c:ptCount val="10"/>
                <c:pt idx="0">
                  <c:v>16191.850854525739</c:v>
                </c:pt>
                <c:pt idx="1">
                  <c:v>18809.9998166685</c:v>
                </c:pt>
                <c:pt idx="2">
                  <c:v>20300.095855395288</c:v>
                </c:pt>
                <c:pt idx="3">
                  <c:v>21903.372485921158</c:v>
                </c:pt>
                <c:pt idx="4">
                  <c:v>22585.794689500013</c:v>
                </c:pt>
                <c:pt idx="5">
                  <c:v>22619.386645962732</c:v>
                </c:pt>
                <c:pt idx="6">
                  <c:v>22643.14658295098</c:v>
                </c:pt>
                <c:pt idx="7">
                  <c:v>24771.143668290631</c:v>
                </c:pt>
                <c:pt idx="8">
                  <c:v>29072.237716960928</c:v>
                </c:pt>
                <c:pt idx="9">
                  <c:v>41611.850479482149</c:v>
                </c:pt>
              </c:numCache>
            </c:numRef>
          </c:val>
        </c:ser>
        <c:dLbls>
          <c:showLegendKey val="0"/>
          <c:showVal val="0"/>
          <c:showCatName val="0"/>
          <c:showSerName val="0"/>
          <c:showPercent val="0"/>
          <c:showBubbleSize val="0"/>
        </c:dLbls>
        <c:gapWidth val="59"/>
        <c:axId val="409504960"/>
        <c:axId val="409505352"/>
      </c:barChart>
      <c:lineChart>
        <c:grouping val="standard"/>
        <c:varyColors val="0"/>
        <c:ser>
          <c:idx val="3"/>
          <c:order val="1"/>
          <c:tx>
            <c:strRef>
              <c:f>'15_EBICap_Peer'!$P$6</c:f>
              <c:strCache>
                <c:ptCount val="1"/>
                <c:pt idx="0">
                  <c:v>U.S. EBI</c:v>
                </c:pt>
              </c:strCache>
            </c:strRef>
          </c:tx>
          <c:spPr>
            <a:ln>
              <a:solidFill>
                <a:srgbClr val="EA7163"/>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444013357247459E-2"/>
                  <c:y val="0"/>
                </c:manualLayout>
              </c:layout>
              <c:tx>
                <c:rich>
                  <a:bodyPr/>
                  <a:lstStyle/>
                  <a:p>
                    <a:fld id="{4361E969-D6FD-4092-8687-8C93A29CF1F7}" type="VALUE">
                      <a:rPr lang="en-US" b="1">
                        <a:solidFill>
                          <a:schemeClr val="accent5"/>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4.7008003968073819E-17"/>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'15_EBICap_Peer'!$N$7:$N$16</c:f>
              <c:strCache>
                <c:ptCount val="10"/>
                <c:pt idx="0">
                  <c:v>Hamilton County, TN (Aaa)</c:v>
                </c:pt>
                <c:pt idx="1">
                  <c:v>Cumberland County, NC (Aa1)</c:v>
                </c:pt>
                <c:pt idx="2">
                  <c:v>Mobile County, AL (Aa1)</c:v>
                </c:pt>
                <c:pt idx="3">
                  <c:v>Rutherford County, TN (Aa1)</c:v>
                </c:pt>
                <c:pt idx="4">
                  <c:v>Shelby County, TN (Aaa)</c:v>
                </c:pt>
                <c:pt idx="5">
                  <c:v>Blount County, TN (Aa2)</c:v>
                </c:pt>
                <c:pt idx="6">
                  <c:v>Richland County, SC (Aaa)</c:v>
                </c:pt>
                <c:pt idx="7">
                  <c:v>Knox County, TN (Aa1)</c:v>
                </c:pt>
                <c:pt idx="8">
                  <c:v>Charleston County, SC (Aaa)</c:v>
                </c:pt>
                <c:pt idx="9">
                  <c:v>Williamson County, TN (Aaa)</c:v>
                </c:pt>
              </c:strCache>
            </c:strRef>
          </c:cat>
          <c:val>
            <c:numRef>
              <c:f>'15_EBICap_Peer'!$P$7:$P$16</c:f>
              <c:numCache>
                <c:formatCode>"$"#,##0</c:formatCode>
                <c:ptCount val="10"/>
                <c:pt idx="0">
                  <c:v>24969</c:v>
                </c:pt>
                <c:pt idx="1">
                  <c:v>24969</c:v>
                </c:pt>
                <c:pt idx="2">
                  <c:v>24969</c:v>
                </c:pt>
                <c:pt idx="3">
                  <c:v>24969</c:v>
                </c:pt>
                <c:pt idx="4">
                  <c:v>24969</c:v>
                </c:pt>
                <c:pt idx="5">
                  <c:v>24969</c:v>
                </c:pt>
                <c:pt idx="6">
                  <c:v>24969</c:v>
                </c:pt>
                <c:pt idx="7">
                  <c:v>24969</c:v>
                </c:pt>
                <c:pt idx="8">
                  <c:v>24969</c:v>
                </c:pt>
                <c:pt idx="9">
                  <c:v>24969</c:v>
                </c:pt>
              </c:numCache>
            </c:numRef>
          </c:val>
          <c:smooth val="0"/>
        </c:ser>
        <c:ser>
          <c:idx val="5"/>
          <c:order val="2"/>
          <c:tx>
            <c:strRef>
              <c:f>'15_EBICap_Peer'!$Q$6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444013357247459E-2"/>
                  <c:y val="-4.700800396807381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'15_EBICap_Peer'!$N$7:$N$16</c:f>
              <c:strCache>
                <c:ptCount val="10"/>
                <c:pt idx="0">
                  <c:v>Hamilton County, TN (Aaa)</c:v>
                </c:pt>
                <c:pt idx="1">
                  <c:v>Cumberland County, NC (Aa1)</c:v>
                </c:pt>
                <c:pt idx="2">
                  <c:v>Mobile County, AL (Aa1)</c:v>
                </c:pt>
                <c:pt idx="3">
                  <c:v>Rutherford County, TN (Aa1)</c:v>
                </c:pt>
                <c:pt idx="4">
                  <c:v>Shelby County, TN (Aaa)</c:v>
                </c:pt>
                <c:pt idx="5">
                  <c:v>Blount County, TN (Aa2)</c:v>
                </c:pt>
                <c:pt idx="6">
                  <c:v>Richland County, SC (Aaa)</c:v>
                </c:pt>
                <c:pt idx="7">
                  <c:v>Knox County, TN (Aa1)</c:v>
                </c:pt>
                <c:pt idx="8">
                  <c:v>Charleston County, SC (Aaa)</c:v>
                </c:pt>
                <c:pt idx="9">
                  <c:v>Williamson County, TN (Aaa)</c:v>
                </c:pt>
              </c:strCache>
            </c:strRef>
          </c:cat>
          <c:val>
            <c:numRef>
              <c:f>'15_EBICap_Peer'!$Q$7:$Q$16</c:f>
              <c:numCache>
                <c:formatCode>"$"#,##0</c:formatCode>
                <c:ptCount val="10"/>
                <c:pt idx="0">
                  <c:v>22603</c:v>
                </c:pt>
                <c:pt idx="1">
                  <c:v>22603</c:v>
                </c:pt>
                <c:pt idx="2">
                  <c:v>22603</c:v>
                </c:pt>
                <c:pt idx="3">
                  <c:v>22603</c:v>
                </c:pt>
                <c:pt idx="4">
                  <c:v>22603</c:v>
                </c:pt>
                <c:pt idx="5">
                  <c:v>22603</c:v>
                </c:pt>
                <c:pt idx="6">
                  <c:v>22603</c:v>
                </c:pt>
                <c:pt idx="7">
                  <c:v>22603</c:v>
                </c:pt>
                <c:pt idx="8">
                  <c:v>22603</c:v>
                </c:pt>
                <c:pt idx="9">
                  <c:v>22603</c:v>
                </c:pt>
              </c:numCache>
            </c:numRef>
          </c:val>
          <c:smooth val="0"/>
        </c:ser>
        <c:dLbls>
          <c:showLegendKey val="0"/>
          <c:showVal val="0"/>
          <c:showCatName val="0"/>
          <c:showSerName val="0"/>
          <c:showPercent val="0"/>
          <c:showBubbleSize val="0"/>
        </c:dLbls>
        <c:marker val="1"/>
        <c:smooth val="0"/>
        <c:axId val="409504960"/>
        <c:axId val="409505352"/>
      </c:lineChart>
      <c:catAx>
        <c:axId val="409504960"/>
        <c:scaling>
          <c:orientation val="minMax"/>
        </c:scaling>
        <c:delete val="0"/>
        <c:axPos val="b"/>
        <c:numFmt formatCode="General" sourceLinked="1"/>
        <c:majorTickMark val="out"/>
        <c:minorTickMark val="none"/>
        <c:tickLblPos val="nextTo"/>
        <c:txPr>
          <a:bodyPr rot="0"/>
          <a:lstStyle/>
          <a:p>
            <a:pPr>
              <a:defRPr sz="900"/>
            </a:pPr>
            <a:endParaRPr lang="en-US"/>
          </a:p>
        </c:txPr>
        <c:crossAx val="409505352"/>
        <c:crosses val="autoZero"/>
        <c:auto val="1"/>
        <c:lblAlgn val="ctr"/>
        <c:lblOffset val="100"/>
        <c:noMultiLvlLbl val="0"/>
      </c:catAx>
      <c:valAx>
        <c:axId val="409505352"/>
        <c:scaling>
          <c:orientation val="minMax"/>
        </c:scaling>
        <c:delete val="0"/>
        <c:axPos val="l"/>
        <c:majorGridlines>
          <c:spPr>
            <a:ln>
              <a:solidFill>
                <a:schemeClr val="bg1">
                  <a:lumMod val="85000"/>
                </a:schemeClr>
              </a:solidFill>
              <a:prstDash val="dash"/>
            </a:ln>
          </c:spPr>
        </c:majorGridlines>
        <c:numFmt formatCode="&quot;$&quot;#,##0" sourceLinked="0"/>
        <c:majorTickMark val="out"/>
        <c:minorTickMark val="none"/>
        <c:tickLblPos val="nextTo"/>
        <c:crossAx val="409504960"/>
        <c:crosses val="autoZero"/>
        <c:crossBetween val="between"/>
      </c:valAx>
    </c:plotArea>
    <c:legend>
      <c:legendPos val="b"/>
      <c:legendEntry>
        <c:idx val="0"/>
        <c:delete val="1"/>
      </c:legendEntry>
      <c:layout>
        <c:manualLayout>
          <c:xMode val="edge"/>
          <c:yMode val="edge"/>
          <c:x val="0.22503211084666971"/>
          <c:y val="0.81004381183121343"/>
          <c:w val="0.53786566708003836"/>
          <c:h val="4.6366444579043008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3598563206821E-2"/>
          <c:y val="0.10789117706440542"/>
          <c:w val="0.80997256289280561"/>
          <c:h val="0.59239228750252371"/>
        </c:manualLayout>
      </c:layout>
      <c:barChart>
        <c:barDir val="col"/>
        <c:grouping val="clustered"/>
        <c:varyColors val="0"/>
        <c:ser>
          <c:idx val="1"/>
          <c:order val="0"/>
          <c:tx>
            <c:strRef>
              <c:f>'13_TGFB%GFR_Peer'!$O$6</c:f>
              <c:strCache>
                <c:ptCount val="1"/>
                <c:pt idx="0">
                  <c:v>Total General Fund Balance as a % of General Fund Revenue</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chemeClr val="bg1">
                  <a:lumMod val="65000"/>
                </a:schemeClr>
              </a:solidFill>
              <a:ln>
                <a:noFill/>
              </a:ln>
            </c:spPr>
          </c:dPt>
          <c:dPt>
            <c:idx val="4"/>
            <c:invertIfNegative val="0"/>
            <c:bubble3D val="0"/>
            <c:spPr>
              <a:solidFill>
                <a:srgbClr val="D8D9DA"/>
              </a:solidFill>
              <a:ln w="12700">
                <a:noFill/>
              </a:ln>
            </c:spPr>
          </c:dPt>
          <c:dPt>
            <c:idx val="5"/>
            <c:invertIfNegative val="0"/>
            <c:bubble3D val="0"/>
            <c:spPr>
              <a:solidFill>
                <a:srgbClr val="3E6BB4"/>
              </a:solidFill>
              <a:ln>
                <a:noFill/>
              </a:ln>
            </c:spPr>
          </c:dPt>
          <c:dPt>
            <c:idx val="6"/>
            <c:invertIfNegative val="0"/>
            <c:bubble3D val="0"/>
            <c:spPr>
              <a:solidFill>
                <a:schemeClr val="bg1">
                  <a:lumMod val="65000"/>
                </a:schemeClr>
              </a:solidFill>
              <a:ln>
                <a:noFill/>
              </a:ln>
            </c:spPr>
          </c:dPt>
          <c:dLbls>
            <c:dLbl>
              <c:idx val="0"/>
              <c:layout>
                <c:manualLayout>
                  <c:x val="1.2012010388970245E-2"/>
                  <c:y val="7.692293705980073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14010246825867E-2"/>
                  <c:y val="1.248027986082112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12010388970245E-2"/>
                  <c:y val="7.394509250611431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00795684215732E-2"/>
                  <c:y val="1.01464901536175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296008904831639E-2"/>
                  <c:y val="1.014487395575936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117537724333478E-2"/>
                  <c:y val="-8.0809892909180051E-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296008904831639E-2"/>
                  <c:y val="1.278250886029969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052816093553572E-2"/>
                  <c:y val="1.282210570782496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296008904831639E-2"/>
                  <c:y val="1.026285639940612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44013357247459E-2"/>
                  <c:y val="1.026285639940612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'13_TGFB%GFR_Peer'!$N$7:$N$16</c:f>
              <c:strCache>
                <c:ptCount val="10"/>
                <c:pt idx="0">
                  <c:v>Shelby County, TN (Aa1)</c:v>
                </c:pt>
                <c:pt idx="1">
                  <c:v>Charleston County, SC (Aaa)</c:v>
                </c:pt>
                <c:pt idx="2">
                  <c:v>Cumberland County, NC (Aa1)</c:v>
                </c:pt>
                <c:pt idx="3">
                  <c:v>Richland County, SC (Aaa)</c:v>
                </c:pt>
                <c:pt idx="4">
                  <c:v>Rutherford County, TN (Aa1)</c:v>
                </c:pt>
                <c:pt idx="5">
                  <c:v>Knox County, TN (Aa1)</c:v>
                </c:pt>
                <c:pt idx="6">
                  <c:v>Mobile County, AL (Aa1)</c:v>
                </c:pt>
                <c:pt idx="7">
                  <c:v>Blount County, TN (Aa2)</c:v>
                </c:pt>
                <c:pt idx="8">
                  <c:v>Hamilton County, TN (Aaa)</c:v>
                </c:pt>
                <c:pt idx="9">
                  <c:v>Williamson County, TN (Aaa)</c:v>
                </c:pt>
              </c:strCache>
            </c:strRef>
          </c:cat>
          <c:val>
            <c:numRef>
              <c:f>'13_TGFB%GFR_Peer'!$O$7:$O$16</c:f>
              <c:numCache>
                <c:formatCode>0.0%</c:formatCode>
                <c:ptCount val="10"/>
                <c:pt idx="0">
                  <c:v>0.29699999999999999</c:v>
                </c:pt>
                <c:pt idx="1">
                  <c:v>0.32800000000000001</c:v>
                </c:pt>
                <c:pt idx="2">
                  <c:v>0.372</c:v>
                </c:pt>
                <c:pt idx="3">
                  <c:v>0.377</c:v>
                </c:pt>
                <c:pt idx="4">
                  <c:v>0.40699999999999997</c:v>
                </c:pt>
                <c:pt idx="5">
                  <c:v>0.39900000000000002</c:v>
                </c:pt>
                <c:pt idx="6">
                  <c:v>0.41899999999999998</c:v>
                </c:pt>
                <c:pt idx="7">
                  <c:v>0.42</c:v>
                </c:pt>
                <c:pt idx="8">
                  <c:v>0.437</c:v>
                </c:pt>
                <c:pt idx="9">
                  <c:v>0.48499999999999999</c:v>
                </c:pt>
              </c:numCache>
            </c:numRef>
          </c:val>
        </c:ser>
        <c:ser>
          <c:idx val="0"/>
          <c:order val="3"/>
          <c:tx>
            <c:strRef>
              <c:f>'13_TGFB%GFR_Peer'!$P$6</c:f>
              <c:strCache>
                <c:ptCount val="1"/>
                <c:pt idx="0">
                  <c:v>TGFB 2</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chemeClr val="bg1">
                  <a:lumMod val="65000"/>
                </a:schemeClr>
              </a:solidFill>
              <a:ln>
                <a:noFill/>
              </a:ln>
            </c:spPr>
          </c:dPt>
          <c:dPt>
            <c:idx val="4"/>
            <c:invertIfNegative val="0"/>
            <c:bubble3D val="0"/>
            <c:spPr>
              <a:solidFill>
                <a:srgbClr val="D8D9DA"/>
              </a:solidFill>
              <a:ln w="12700">
                <a:noFill/>
              </a:ln>
            </c:spPr>
          </c:dPt>
          <c:dPt>
            <c:idx val="5"/>
            <c:invertIfNegative val="0"/>
            <c:bubble3D val="0"/>
            <c:spPr>
              <a:solidFill>
                <a:srgbClr val="C8B9A4"/>
              </a:solidFill>
              <a:ln>
                <a:noFill/>
              </a:ln>
            </c:spPr>
          </c:dPt>
          <c:dPt>
            <c:idx val="6"/>
            <c:invertIfNegative val="0"/>
            <c:bubble3D val="0"/>
            <c:spPr>
              <a:solidFill>
                <a:schemeClr val="bg1">
                  <a:lumMod val="65000"/>
                </a:schemeClr>
              </a:solidFill>
              <a:ln>
                <a:noFill/>
              </a:ln>
            </c:spPr>
          </c:dPt>
          <c:dLbls>
            <c:dLbl>
              <c:idx val="5"/>
              <c:layout>
                <c:manualLayout>
                  <c:x val="1.5444013357247459E-2"/>
                  <c:y val="7.6971422995545961E-3"/>
                </c:manualLayout>
              </c:layout>
              <c:tx>
                <c:rich>
                  <a:bodyPr/>
                  <a:lstStyle/>
                  <a:p>
                    <a:fld id="{CE6204C6-C182-46C9-938D-0C4F815E86D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'13_TGFB%GFR_Peer'!$N$7:$N$16</c:f>
              <c:strCache>
                <c:ptCount val="10"/>
                <c:pt idx="0">
                  <c:v>Shelby County, TN (Aa1)</c:v>
                </c:pt>
                <c:pt idx="1">
                  <c:v>Charleston County, SC (Aaa)</c:v>
                </c:pt>
                <c:pt idx="2">
                  <c:v>Cumberland County, NC (Aa1)</c:v>
                </c:pt>
                <c:pt idx="3">
                  <c:v>Richland County, SC (Aaa)</c:v>
                </c:pt>
                <c:pt idx="4">
                  <c:v>Rutherford County, TN (Aa1)</c:v>
                </c:pt>
                <c:pt idx="5">
                  <c:v>Knox County, TN (Aa1)</c:v>
                </c:pt>
                <c:pt idx="6">
                  <c:v>Mobile County, AL (Aa1)</c:v>
                </c:pt>
                <c:pt idx="7">
                  <c:v>Blount County, TN (Aa2)</c:v>
                </c:pt>
                <c:pt idx="8">
                  <c:v>Hamilton County, TN (Aaa)</c:v>
                </c:pt>
                <c:pt idx="9">
                  <c:v>Williamson County, TN (Aaa)</c:v>
                </c:pt>
              </c:strCache>
            </c:strRef>
          </c:cat>
          <c:val>
            <c:numRef>
              <c:f>'13_TGFB%GFR_Peer'!$P$7:$P$16</c:f>
              <c:numCache>
                <c:formatCode>0.0%</c:formatCode>
                <c:ptCount val="10"/>
                <c:pt idx="0">
                  <c:v>0.29699999999999999</c:v>
                </c:pt>
                <c:pt idx="1">
                  <c:v>0.32800000000000001</c:v>
                </c:pt>
                <c:pt idx="2">
                  <c:v>0.372</c:v>
                </c:pt>
                <c:pt idx="3">
                  <c:v>0.377</c:v>
                </c:pt>
                <c:pt idx="4">
                  <c:v>0.40699999999999997</c:v>
                </c:pt>
                <c:pt idx="5">
                  <c:v>0.40799999999999997</c:v>
                </c:pt>
                <c:pt idx="6">
                  <c:v>0.41899999999999998</c:v>
                </c:pt>
                <c:pt idx="7">
                  <c:v>0.42</c:v>
                </c:pt>
                <c:pt idx="8">
                  <c:v>0.437</c:v>
                </c:pt>
                <c:pt idx="9">
                  <c:v>0.48499999999999999</c:v>
                </c:pt>
              </c:numCache>
            </c:numRef>
          </c:val>
        </c:ser>
        <c:dLbls>
          <c:showLegendKey val="0"/>
          <c:showVal val="0"/>
          <c:showCatName val="0"/>
          <c:showSerName val="0"/>
          <c:showPercent val="0"/>
          <c:showBubbleSize val="0"/>
        </c:dLbls>
        <c:gapWidth val="150"/>
        <c:axId val="409506528"/>
        <c:axId val="409506920"/>
      </c:barChart>
      <c:lineChart>
        <c:grouping val="standard"/>
        <c:varyColors val="0"/>
        <c:ser>
          <c:idx val="5"/>
          <c:order val="1"/>
          <c:tx>
            <c:strRef>
              <c:f>'13_TGFB%GFR_Peer'!$S$6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2012010388970245E-2"/>
                  <c:y val="0"/>
                </c:manualLayout>
              </c:layout>
              <c:tx>
                <c:rich>
                  <a:bodyPr/>
                  <a:lstStyle/>
                  <a:p>
                    <a:fld id="{B5ABBFB4-FF5C-443F-99A1-96EC0F7DA6E5}" type="VALUE">
                      <a:rPr lang="en-US" sz="1000" b="1" i="0" u="none" strike="noStrike" kern="1200" baseline="0">
                        <a:solidFill>
                          <a:srgbClr val="FFD051">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'13_TGFB%GFR_Peer'!$N$7:$N$16</c:f>
              <c:strCache>
                <c:ptCount val="10"/>
                <c:pt idx="0">
                  <c:v>Shelby County, TN (Aa1)</c:v>
                </c:pt>
                <c:pt idx="1">
                  <c:v>Charleston County, SC (Aaa)</c:v>
                </c:pt>
                <c:pt idx="2">
                  <c:v>Cumberland County, NC (Aa1)</c:v>
                </c:pt>
                <c:pt idx="3">
                  <c:v>Richland County, SC (Aaa)</c:v>
                </c:pt>
                <c:pt idx="4">
                  <c:v>Rutherford County, TN (Aa1)</c:v>
                </c:pt>
                <c:pt idx="5">
                  <c:v>Knox County, TN (Aa1)</c:v>
                </c:pt>
                <c:pt idx="6">
                  <c:v>Mobile County, AL (Aa1)</c:v>
                </c:pt>
                <c:pt idx="7">
                  <c:v>Blount County, TN (Aa2)</c:v>
                </c:pt>
                <c:pt idx="8">
                  <c:v>Hamilton County, TN (Aaa)</c:v>
                </c:pt>
                <c:pt idx="9">
                  <c:v>Williamson County, TN (Aaa)</c:v>
                </c:pt>
              </c:strCache>
            </c:strRef>
          </c:cat>
          <c:val>
            <c:numRef>
              <c:f>'13_TGFB%GFR_Peer'!$S$7:$S$16</c:f>
              <c:numCache>
                <c:formatCode>0.0%</c:formatCode>
                <c:ptCount val="10"/>
                <c:pt idx="0">
                  <c:v>0.40699999999999997</c:v>
                </c:pt>
                <c:pt idx="1">
                  <c:v>0.40699999999999997</c:v>
                </c:pt>
                <c:pt idx="2">
                  <c:v>0.40699999999999997</c:v>
                </c:pt>
                <c:pt idx="3">
                  <c:v>0.40699999999999997</c:v>
                </c:pt>
                <c:pt idx="4">
                  <c:v>0.40699999999999997</c:v>
                </c:pt>
                <c:pt idx="5">
                  <c:v>0.40699999999999997</c:v>
                </c:pt>
                <c:pt idx="6">
                  <c:v>0.40699999999999997</c:v>
                </c:pt>
                <c:pt idx="7">
                  <c:v>0.40699999999999997</c:v>
                </c:pt>
                <c:pt idx="8">
                  <c:v>0.40699999999999997</c:v>
                </c:pt>
                <c:pt idx="9">
                  <c:v>0.40699999999999997</c:v>
                </c:pt>
              </c:numCache>
            </c:numRef>
          </c:val>
          <c:smooth val="0"/>
        </c:ser>
        <c:ser>
          <c:idx val="3"/>
          <c:order val="2"/>
          <c:tx>
            <c:strRef>
              <c:f>'13_TGFB%GFR_Peer'!$Q$6</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2012010388970245E-2"/>
                  <c:y val="2.5657140998515322E-3"/>
                </c:manualLayout>
              </c:layout>
              <c:tx>
                <c:rich>
                  <a:bodyPr/>
                  <a:lstStyle/>
                  <a:p>
                    <a:fld id="{51B4D2AE-EA39-445F-85D1-33211DA1AD63}" type="VALUE">
                      <a:rPr lang="en-US" sz="1100" baseline="0">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4.7008003968073819E-17"/>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'13_TGFB%GFR_Peer'!$N$7:$N$16</c:f>
              <c:strCache>
                <c:ptCount val="10"/>
                <c:pt idx="0">
                  <c:v>Shelby County, TN (Aa1)</c:v>
                </c:pt>
                <c:pt idx="1">
                  <c:v>Charleston County, SC (Aaa)</c:v>
                </c:pt>
                <c:pt idx="2">
                  <c:v>Cumberland County, NC (Aa1)</c:v>
                </c:pt>
                <c:pt idx="3">
                  <c:v>Richland County, SC (Aaa)</c:v>
                </c:pt>
                <c:pt idx="4">
                  <c:v>Rutherford County, TN (Aa1)</c:v>
                </c:pt>
                <c:pt idx="5">
                  <c:v>Knox County, TN (Aa1)</c:v>
                </c:pt>
                <c:pt idx="6">
                  <c:v>Mobile County, AL (Aa1)</c:v>
                </c:pt>
                <c:pt idx="7">
                  <c:v>Blount County, TN (Aa2)</c:v>
                </c:pt>
                <c:pt idx="8">
                  <c:v>Hamilton County, TN (Aaa)</c:v>
                </c:pt>
                <c:pt idx="9">
                  <c:v>Williamson County, TN (Aaa)</c:v>
                </c:pt>
              </c:strCache>
            </c:strRef>
          </c:cat>
          <c:val>
            <c:numRef>
              <c:f>'13_TGFB%GFR_Peer'!$Q$7:$Q$16</c:f>
              <c:numCache>
                <c:formatCode>0.0%</c:formatCode>
                <c:ptCount val="10"/>
                <c:pt idx="0">
                  <c:v>0.38</c:v>
                </c:pt>
                <c:pt idx="1">
                  <c:v>0.38</c:v>
                </c:pt>
                <c:pt idx="2">
                  <c:v>0.38</c:v>
                </c:pt>
                <c:pt idx="3">
                  <c:v>0.38</c:v>
                </c:pt>
                <c:pt idx="4">
                  <c:v>0.38</c:v>
                </c:pt>
                <c:pt idx="5">
                  <c:v>0.38</c:v>
                </c:pt>
                <c:pt idx="6">
                  <c:v>0.38</c:v>
                </c:pt>
                <c:pt idx="7">
                  <c:v>0.38</c:v>
                </c:pt>
                <c:pt idx="8">
                  <c:v>0.38</c:v>
                </c:pt>
                <c:pt idx="9">
                  <c:v>0.38</c:v>
                </c:pt>
              </c:numCache>
            </c:numRef>
          </c:val>
          <c:smooth val="0"/>
        </c:ser>
        <c:ser>
          <c:idx val="2"/>
          <c:order val="4"/>
          <c:tx>
            <c:strRef>
              <c:f>'13_TGFB%GFR_Peer'!$R$6</c:f>
              <c:strCache>
                <c:ptCount val="1"/>
                <c:pt idx="0">
                  <c:v>Median of Aaa Counties Nationwide</c:v>
                </c:pt>
              </c:strCache>
            </c:strRef>
          </c:tx>
          <c:spPr>
            <a:ln>
              <a:solidFill>
                <a:schemeClr val="accent1">
                  <a:lumMod val="75000"/>
                </a:schemeClr>
              </a:solidFill>
            </a:ln>
          </c:spPr>
          <c:marker>
            <c:symbol val="none"/>
          </c:marker>
          <c:dLbls>
            <c:dLbl>
              <c:idx val="9"/>
              <c:layout>
                <c:manualLayout>
                  <c:x val="1.2012010388970245E-2"/>
                  <c:y val="7.6971422995545961E-3"/>
                </c:manualLayout>
              </c:layout>
              <c:tx>
                <c:rich>
                  <a:bodyPr/>
                  <a:lstStyle/>
                  <a:p>
                    <a:fld id="{2350A7DB-9071-43C4-8075-F00BCBD59DA8}" type="VALUE">
                      <a:rPr lang="en-US" sz="1000" b="1" i="0" u="none" strike="noStrike" kern="1200" baseline="0" dirty="0">
                        <a:solidFill>
                          <a:srgbClr val="C8B9A3">
                            <a:lumMod val="75000"/>
                          </a:srgbClr>
                        </a:solidFill>
                        <a:latin typeface="Arial" panose="020B0604020202020204" pitchFamily="34" charset="0"/>
                        <a:ea typeface="+mn-ea"/>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'13_TGFB%GFR_Peer'!$N$7:$N$16</c:f>
              <c:strCache>
                <c:ptCount val="10"/>
                <c:pt idx="0">
                  <c:v>Shelby County, TN (Aa1)</c:v>
                </c:pt>
                <c:pt idx="1">
                  <c:v>Charleston County, SC (Aaa)</c:v>
                </c:pt>
                <c:pt idx="2">
                  <c:v>Cumberland County, NC (Aa1)</c:v>
                </c:pt>
                <c:pt idx="3">
                  <c:v>Richland County, SC (Aaa)</c:v>
                </c:pt>
                <c:pt idx="4">
                  <c:v>Rutherford County, TN (Aa1)</c:v>
                </c:pt>
                <c:pt idx="5">
                  <c:v>Knox County, TN (Aa1)</c:v>
                </c:pt>
                <c:pt idx="6">
                  <c:v>Mobile County, AL (Aa1)</c:v>
                </c:pt>
                <c:pt idx="7">
                  <c:v>Blount County, TN (Aa2)</c:v>
                </c:pt>
                <c:pt idx="8">
                  <c:v>Hamilton County, TN (Aaa)</c:v>
                </c:pt>
                <c:pt idx="9">
                  <c:v>Williamson County, TN (Aaa)</c:v>
                </c:pt>
              </c:strCache>
            </c:strRef>
          </c:cat>
          <c:val>
            <c:numRef>
              <c:f>'13_TGFB%GFR_Peer'!$R$7:$R$16</c:f>
              <c:numCache>
                <c:formatCode>0.0%</c:formatCode>
                <c:ptCount val="10"/>
                <c:pt idx="0">
                  <c:v>0.36</c:v>
                </c:pt>
                <c:pt idx="1">
                  <c:v>0.36</c:v>
                </c:pt>
                <c:pt idx="2">
                  <c:v>0.36</c:v>
                </c:pt>
                <c:pt idx="3">
                  <c:v>0.36</c:v>
                </c:pt>
                <c:pt idx="4">
                  <c:v>0.36</c:v>
                </c:pt>
                <c:pt idx="5">
                  <c:v>0.36</c:v>
                </c:pt>
                <c:pt idx="6">
                  <c:v>0.36</c:v>
                </c:pt>
                <c:pt idx="7">
                  <c:v>0.36</c:v>
                </c:pt>
                <c:pt idx="8">
                  <c:v>0.36</c:v>
                </c:pt>
                <c:pt idx="9">
                  <c:v>0.36</c:v>
                </c:pt>
              </c:numCache>
            </c:numRef>
          </c:val>
          <c:smooth val="0"/>
        </c:ser>
        <c:dLbls>
          <c:showLegendKey val="0"/>
          <c:showVal val="0"/>
          <c:showCatName val="0"/>
          <c:showSerName val="0"/>
          <c:showPercent val="0"/>
          <c:showBubbleSize val="0"/>
        </c:dLbls>
        <c:marker val="1"/>
        <c:smooth val="0"/>
        <c:axId val="409506528"/>
        <c:axId val="409506920"/>
      </c:lineChart>
      <c:catAx>
        <c:axId val="409506528"/>
        <c:scaling>
          <c:orientation val="minMax"/>
        </c:scaling>
        <c:delete val="0"/>
        <c:axPos val="b"/>
        <c:numFmt formatCode="General" sourceLinked="1"/>
        <c:majorTickMark val="out"/>
        <c:minorTickMark val="none"/>
        <c:tickLblPos val="nextTo"/>
        <c:txPr>
          <a:bodyPr rot="0"/>
          <a:lstStyle/>
          <a:p>
            <a:pPr>
              <a:defRPr sz="900"/>
            </a:pPr>
            <a:endParaRPr lang="en-US"/>
          </a:p>
        </c:txPr>
        <c:crossAx val="409506920"/>
        <c:crosses val="autoZero"/>
        <c:auto val="1"/>
        <c:lblAlgn val="ctr"/>
        <c:lblOffset val="100"/>
        <c:noMultiLvlLbl val="0"/>
      </c:catAx>
      <c:valAx>
        <c:axId val="409506920"/>
        <c:scaling>
          <c:orientation val="minMax"/>
        </c:scaling>
        <c:delete val="0"/>
        <c:axPos val="l"/>
        <c:majorGridlines>
          <c:spPr>
            <a:ln>
              <a:solidFill>
                <a:schemeClr val="bg1">
                  <a:lumMod val="85000"/>
                </a:schemeClr>
              </a:solidFill>
              <a:prstDash val="dash"/>
            </a:ln>
          </c:spPr>
        </c:majorGridlines>
        <c:numFmt formatCode="0%" sourceLinked="0"/>
        <c:majorTickMark val="out"/>
        <c:minorTickMark val="none"/>
        <c:tickLblPos val="nextTo"/>
        <c:crossAx val="409506528"/>
        <c:crosses val="autoZero"/>
        <c:crossBetween val="between"/>
      </c:valAx>
    </c:plotArea>
    <c:legend>
      <c:legendPos val="b"/>
      <c:legendEntry>
        <c:idx val="0"/>
        <c:delete val="1"/>
      </c:legendEntry>
      <c:legendEntry>
        <c:idx val="1"/>
        <c:delete val="1"/>
      </c:legendEntry>
      <c:layout>
        <c:manualLayout>
          <c:xMode val="edge"/>
          <c:yMode val="edge"/>
          <c:x val="7.7455983210749563E-2"/>
          <c:y val="0.83302575067844942"/>
          <c:w val="0.86194416752714453"/>
          <c:h val="4.6366444579043008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85601531484033E-2"/>
          <c:y val="0.1104592476362254"/>
          <c:w val="0.85467034800780339"/>
          <c:h val="0.59239228750252371"/>
        </c:manualLayout>
      </c:layout>
      <c:barChart>
        <c:barDir val="col"/>
        <c:grouping val="clustered"/>
        <c:varyColors val="0"/>
        <c:ser>
          <c:idx val="1"/>
          <c:order val="0"/>
          <c:tx>
            <c:strRef>
              <c:f>'14_UGFB%GFR_Peer'!$O$6</c:f>
              <c:strCache>
                <c:ptCount val="1"/>
                <c:pt idx="0">
                  <c:v>Unassigned General Fund Balance as a % of Revenues</c:v>
                </c:pt>
              </c:strCache>
            </c:strRef>
          </c:tx>
          <c:spPr>
            <a:solidFill>
              <a:srgbClr val="D8D9DA"/>
            </a:solidFill>
            <a:ln>
              <a:noFill/>
            </a:ln>
          </c:spPr>
          <c:invertIfNegative val="0"/>
          <c:dPt>
            <c:idx val="0"/>
            <c:invertIfNegative val="0"/>
            <c:bubble3D val="0"/>
            <c:spPr>
              <a:solidFill>
                <a:schemeClr val="bg1">
                  <a:lumMod val="65000"/>
                </a:schemeClr>
              </a:solidFill>
              <a:ln>
                <a:noFill/>
              </a:ln>
            </c:spPr>
          </c:dPt>
          <c:dPt>
            <c:idx val="1"/>
            <c:invertIfNegative val="0"/>
            <c:bubble3D val="0"/>
            <c:spPr>
              <a:solidFill>
                <a:schemeClr val="bg1">
                  <a:lumMod val="65000"/>
                </a:schemeClr>
              </a:solidFill>
              <a:ln>
                <a:noFill/>
              </a:ln>
            </c:spPr>
          </c:dPt>
          <c:dPt>
            <c:idx val="2"/>
            <c:invertIfNegative val="0"/>
            <c:bubble3D val="0"/>
          </c:dPt>
          <c:dPt>
            <c:idx val="3"/>
            <c:invertIfNegative val="0"/>
            <c:bubble3D val="0"/>
          </c:dPt>
          <c:dPt>
            <c:idx val="4"/>
            <c:invertIfNegative val="0"/>
            <c:bubble3D val="0"/>
            <c:spPr>
              <a:solidFill>
                <a:schemeClr val="bg1">
                  <a:lumMod val="65000"/>
                </a:schemeClr>
              </a:solidFill>
              <a:ln w="12700">
                <a:noFill/>
              </a:ln>
            </c:spPr>
          </c:dPt>
          <c:dPt>
            <c:idx val="7"/>
            <c:invertIfNegative val="0"/>
            <c:bubble3D val="0"/>
            <c:spPr>
              <a:solidFill>
                <a:srgbClr val="3E6BB4"/>
              </a:solidFill>
              <a:ln>
                <a:noFill/>
              </a:ln>
            </c:spPr>
          </c:dPt>
          <c:dPt>
            <c:idx val="8"/>
            <c:invertIfNegative val="0"/>
            <c:bubble3D val="0"/>
            <c:spPr>
              <a:solidFill>
                <a:schemeClr val="bg1">
                  <a:lumMod val="65000"/>
                </a:schemeClr>
              </a:solidFill>
              <a:ln>
                <a:noFill/>
              </a:ln>
            </c:spPr>
          </c:dPt>
          <c:dLbls>
            <c:dLbl>
              <c:idx val="0"/>
              <c:layout>
                <c:manualLayout>
                  <c:x val="1.2012010388970245E-2"/>
                  <c:y val="7.69227658387052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48009370719285E-2"/>
                  <c:y val="1.022792529744327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64301142856988E-2"/>
                  <c:y val="-5.037529218599657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741388577591506E-2"/>
                  <c:y val="-5.152179363782733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018766300325058E-2"/>
                  <c:y val="5.14105809749503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444013357247394E-2"/>
                  <c:y val="-7.6837839805707096E-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444013357247459E-2"/>
                  <c:y val="7.704004464682901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1958773807493819E-2"/>
                  <c:y val="1.025643618010792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01201038897012E-2"/>
                  <c:y val="5.13600297645526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012010388970245E-2"/>
                  <c:y val="7.704004464682901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'14_UGFB%GFR_Peer'!$N$7:$N$16</c:f>
              <c:strCache>
                <c:ptCount val="10"/>
                <c:pt idx="0">
                  <c:v>Cumberland County, NC (Aa1)</c:v>
                </c:pt>
                <c:pt idx="1">
                  <c:v>Richland County, SC (Aaa)</c:v>
                </c:pt>
                <c:pt idx="2">
                  <c:v>Rutherford County, TN (Aa1)</c:v>
                </c:pt>
                <c:pt idx="3">
                  <c:v>Shelby County, TN (Aa1)</c:v>
                </c:pt>
                <c:pt idx="4">
                  <c:v>Charleston County, SC (Aaa)</c:v>
                </c:pt>
                <c:pt idx="5">
                  <c:v>Williamson County, TN (Aaa)</c:v>
                </c:pt>
                <c:pt idx="6">
                  <c:v>Blount County, TN (Aa2)</c:v>
                </c:pt>
                <c:pt idx="7">
                  <c:v>Knox County, TN (Aa1)</c:v>
                </c:pt>
                <c:pt idx="8">
                  <c:v>Mobile County, AL (Aa1)</c:v>
                </c:pt>
                <c:pt idx="9">
                  <c:v>Hamilton County, TN (Aaa)</c:v>
                </c:pt>
              </c:strCache>
            </c:strRef>
          </c:cat>
          <c:val>
            <c:numRef>
              <c:f>'14_UGFB%GFR_Peer'!$O$7:$O$16</c:f>
              <c:numCache>
                <c:formatCode>0.0%</c:formatCode>
                <c:ptCount val="10"/>
                <c:pt idx="0">
                  <c:v>0.14099999999999999</c:v>
                </c:pt>
                <c:pt idx="1">
                  <c:v>0.22900000000000001</c:v>
                </c:pt>
                <c:pt idx="2">
                  <c:v>0.255</c:v>
                </c:pt>
                <c:pt idx="3">
                  <c:v>0.28199999999999997</c:v>
                </c:pt>
                <c:pt idx="4">
                  <c:v>0.29199999999999998</c:v>
                </c:pt>
                <c:pt idx="5">
                  <c:v>0.29499999999999998</c:v>
                </c:pt>
                <c:pt idx="6">
                  <c:v>0.312</c:v>
                </c:pt>
                <c:pt idx="7">
                  <c:v>0.33600000000000002</c:v>
                </c:pt>
                <c:pt idx="8">
                  <c:v>0.41</c:v>
                </c:pt>
                <c:pt idx="9">
                  <c:v>0.41099999999999998</c:v>
                </c:pt>
              </c:numCache>
            </c:numRef>
          </c:val>
          <c:extLst/>
        </c:ser>
        <c:ser>
          <c:idx val="0"/>
          <c:order val="3"/>
          <c:tx>
            <c:strRef>
              <c:f>'14_UGFB%GFR_Peer'!$P$6</c:f>
              <c:strCache>
                <c:ptCount val="1"/>
                <c:pt idx="0">
                  <c:v>UGFB 2</c:v>
                </c:pt>
              </c:strCache>
            </c:strRef>
          </c:tx>
          <c:spPr>
            <a:solidFill>
              <a:srgbClr val="D8D9DA"/>
            </a:solidFill>
            <a:ln>
              <a:noFill/>
            </a:ln>
          </c:spPr>
          <c:invertIfNegative val="0"/>
          <c:dPt>
            <c:idx val="0"/>
            <c:invertIfNegative val="0"/>
            <c:bubble3D val="0"/>
            <c:spPr>
              <a:solidFill>
                <a:schemeClr val="bg1">
                  <a:lumMod val="65000"/>
                </a:schemeClr>
              </a:solidFill>
              <a:ln>
                <a:noFill/>
              </a:ln>
            </c:spPr>
          </c:dPt>
          <c:dPt>
            <c:idx val="1"/>
            <c:invertIfNegative val="0"/>
            <c:bubble3D val="0"/>
            <c:spPr>
              <a:solidFill>
                <a:schemeClr val="bg1">
                  <a:lumMod val="65000"/>
                </a:schemeClr>
              </a:solidFill>
              <a:ln>
                <a:noFill/>
              </a:ln>
            </c:spPr>
          </c:dPt>
          <c:dPt>
            <c:idx val="2"/>
            <c:invertIfNegative val="0"/>
            <c:bubble3D val="0"/>
          </c:dPt>
          <c:dPt>
            <c:idx val="3"/>
            <c:invertIfNegative val="0"/>
            <c:bubble3D val="0"/>
          </c:dPt>
          <c:dPt>
            <c:idx val="4"/>
            <c:invertIfNegative val="0"/>
            <c:bubble3D val="0"/>
            <c:spPr>
              <a:solidFill>
                <a:schemeClr val="bg1">
                  <a:lumMod val="65000"/>
                </a:schemeClr>
              </a:solidFill>
              <a:ln w="12700">
                <a:noFill/>
              </a:ln>
            </c:spPr>
          </c:dPt>
          <c:dPt>
            <c:idx val="7"/>
            <c:invertIfNegative val="0"/>
            <c:bubble3D val="0"/>
            <c:spPr>
              <a:solidFill>
                <a:srgbClr val="C8B9A4"/>
              </a:solidFill>
              <a:ln>
                <a:noFill/>
              </a:ln>
            </c:spPr>
          </c:dPt>
          <c:dPt>
            <c:idx val="8"/>
            <c:invertIfNegative val="0"/>
            <c:bubble3D val="0"/>
            <c:spPr>
              <a:solidFill>
                <a:schemeClr val="bg1">
                  <a:lumMod val="65000"/>
                </a:schemeClr>
              </a:solidFill>
              <a:ln>
                <a:noFill/>
              </a:ln>
            </c:spPr>
          </c:dPt>
          <c:dLbls>
            <c:dLbl>
              <c:idx val="7"/>
              <c:layout>
                <c:manualLayout>
                  <c:x val="1.3728011873108851E-2"/>
                  <c:y val="7.704004464682901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'14_UGFB%GFR_Peer'!$N$7:$N$16</c:f>
              <c:strCache>
                <c:ptCount val="10"/>
                <c:pt idx="0">
                  <c:v>Cumberland County, NC (Aa1)</c:v>
                </c:pt>
                <c:pt idx="1">
                  <c:v>Richland County, SC (Aaa)</c:v>
                </c:pt>
                <c:pt idx="2">
                  <c:v>Rutherford County, TN (Aa1)</c:v>
                </c:pt>
                <c:pt idx="3">
                  <c:v>Shelby County, TN (Aa1)</c:v>
                </c:pt>
                <c:pt idx="4">
                  <c:v>Charleston County, SC (Aaa)</c:v>
                </c:pt>
                <c:pt idx="5">
                  <c:v>Williamson County, TN (Aaa)</c:v>
                </c:pt>
                <c:pt idx="6">
                  <c:v>Blount County, TN (Aa2)</c:v>
                </c:pt>
                <c:pt idx="7">
                  <c:v>Knox County, TN (Aa1)</c:v>
                </c:pt>
                <c:pt idx="8">
                  <c:v>Mobile County, AL (Aa1)</c:v>
                </c:pt>
                <c:pt idx="9">
                  <c:v>Hamilton County, TN (Aaa)</c:v>
                </c:pt>
              </c:strCache>
            </c:strRef>
          </c:cat>
          <c:val>
            <c:numRef>
              <c:f>'14_UGFB%GFR_Peer'!$P$7:$P$16</c:f>
              <c:numCache>
                <c:formatCode>0.0%</c:formatCode>
                <c:ptCount val="10"/>
                <c:pt idx="0">
                  <c:v>0.14099999999999999</c:v>
                </c:pt>
                <c:pt idx="1">
                  <c:v>0.22900000000000001</c:v>
                </c:pt>
                <c:pt idx="2">
                  <c:v>0.255</c:v>
                </c:pt>
                <c:pt idx="3">
                  <c:v>0.28199999999999997</c:v>
                </c:pt>
                <c:pt idx="4">
                  <c:v>0.29199999999999998</c:v>
                </c:pt>
                <c:pt idx="5">
                  <c:v>0.29499999999999998</c:v>
                </c:pt>
                <c:pt idx="6">
                  <c:v>0.312</c:v>
                </c:pt>
                <c:pt idx="7">
                  <c:v>0.34799999999999998</c:v>
                </c:pt>
                <c:pt idx="8">
                  <c:v>0.41</c:v>
                </c:pt>
                <c:pt idx="9">
                  <c:v>0.41099999999999998</c:v>
                </c:pt>
              </c:numCache>
            </c:numRef>
          </c:val>
          <c:extLst/>
        </c:ser>
        <c:dLbls>
          <c:showLegendKey val="0"/>
          <c:showVal val="0"/>
          <c:showCatName val="0"/>
          <c:showSerName val="0"/>
          <c:showPercent val="0"/>
          <c:showBubbleSize val="0"/>
        </c:dLbls>
        <c:gapWidth val="150"/>
        <c:axId val="409507704"/>
        <c:axId val="409508096"/>
      </c:barChart>
      <c:lineChart>
        <c:grouping val="standard"/>
        <c:varyColors val="0"/>
        <c:ser>
          <c:idx val="5"/>
          <c:order val="1"/>
          <c:tx>
            <c:strRef>
              <c:f>'14_UGFB%GFR_Peer'!$S$6</c:f>
              <c:strCache>
                <c:ptCount val="1"/>
                <c:pt idx="0">
                  <c:v>Peer Group Median</c:v>
                </c:pt>
              </c:strCache>
            </c:strRef>
          </c:tx>
          <c:spPr>
            <a:ln>
              <a:solidFill>
                <a:schemeClr val="accent3">
                  <a:lumMod val="75000"/>
                </a:schemeClr>
              </a:solidFill>
            </a:ln>
          </c:spPr>
          <c:marker>
            <c:symbol val="none"/>
          </c:marker>
          <c:dLbls>
            <c:dLbl>
              <c:idx val="6"/>
              <c:layout>
                <c:manualLayout>
                  <c:x val="0.26941223300976119"/>
                  <c:y val="-2.568001488227634E-3"/>
                </c:manualLayout>
              </c:layout>
              <c:tx>
                <c:rich>
                  <a:bodyPr/>
                  <a:lstStyle/>
                  <a:p>
                    <a:pPr>
                      <a:defRPr>
                        <a:solidFill>
                          <a:schemeClr val="accent3">
                            <a:lumMod val="75000"/>
                          </a:schemeClr>
                        </a:solidFill>
                      </a:defRPr>
                    </a:pPr>
                    <a:fld id="{B672260D-53B3-487F-A6AD-F3BA966CC35E}" type="VALUE">
                      <a:rPr lang="en-US" b="1">
                        <a:solidFill>
                          <a:schemeClr val="accent3">
                            <a:lumMod val="75000"/>
                          </a:schemeClr>
                        </a:solidFill>
                      </a:rPr>
                      <a:pPr>
                        <a:defRPr>
                          <a:solidFill>
                            <a:schemeClr val="accent3">
                              <a:lumMod val="75000"/>
                            </a:schemeClr>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'14_UGFB%GFR_Peer'!$N$7:$N$16</c:f>
              <c:strCache>
                <c:ptCount val="10"/>
                <c:pt idx="0">
                  <c:v>Cumberland County, NC (Aa1)</c:v>
                </c:pt>
                <c:pt idx="1">
                  <c:v>Richland County, SC (Aaa)</c:v>
                </c:pt>
                <c:pt idx="2">
                  <c:v>Rutherford County, TN (Aa1)</c:v>
                </c:pt>
                <c:pt idx="3">
                  <c:v>Shelby County, TN (Aa1)</c:v>
                </c:pt>
                <c:pt idx="4">
                  <c:v>Charleston County, SC (Aaa)</c:v>
                </c:pt>
                <c:pt idx="5">
                  <c:v>Williamson County, TN (Aaa)</c:v>
                </c:pt>
                <c:pt idx="6">
                  <c:v>Blount County, TN (Aa2)</c:v>
                </c:pt>
                <c:pt idx="7">
                  <c:v>Knox County, TN (Aa1)</c:v>
                </c:pt>
                <c:pt idx="8">
                  <c:v>Mobile County, AL (Aa1)</c:v>
                </c:pt>
                <c:pt idx="9">
                  <c:v>Hamilton County, TN (Aaa)</c:v>
                </c:pt>
              </c:strCache>
            </c:strRef>
          </c:cat>
          <c:val>
            <c:numRef>
              <c:f>'14_UGFB%GFR_Peer'!$S$7:$S$16</c:f>
              <c:numCache>
                <c:formatCode>0.0%</c:formatCode>
                <c:ptCount val="10"/>
                <c:pt idx="0">
                  <c:v>0.29299999999999998</c:v>
                </c:pt>
                <c:pt idx="1">
                  <c:v>0.29299999999999998</c:v>
                </c:pt>
                <c:pt idx="2">
                  <c:v>0.29299999999999998</c:v>
                </c:pt>
                <c:pt idx="3">
                  <c:v>0.29299999999999998</c:v>
                </c:pt>
                <c:pt idx="4">
                  <c:v>0.29299999999999998</c:v>
                </c:pt>
                <c:pt idx="5">
                  <c:v>0.29299999999999998</c:v>
                </c:pt>
                <c:pt idx="6">
                  <c:v>0.29299999999999998</c:v>
                </c:pt>
                <c:pt idx="7">
                  <c:v>0.29299999999999998</c:v>
                </c:pt>
                <c:pt idx="8">
                  <c:v>0.29299999999999998</c:v>
                </c:pt>
                <c:pt idx="9">
                  <c:v>0.29299999999999998</c:v>
                </c:pt>
              </c:numCache>
            </c:numRef>
          </c:val>
          <c:smooth val="0"/>
          <c:extLst/>
        </c:ser>
        <c:ser>
          <c:idx val="3"/>
          <c:order val="2"/>
          <c:tx>
            <c:strRef>
              <c:f>'14_UGFB%GFR_Peer'!$Q$6</c:f>
              <c:strCache>
                <c:ptCount val="1"/>
                <c:pt idx="0">
                  <c:v>Median of Aa1 Counties Nationwide</c:v>
                </c:pt>
              </c:strCache>
            </c:strRef>
          </c:tx>
          <c:spPr>
            <a:ln>
              <a:solidFill>
                <a:schemeClr val="accent4">
                  <a:lumMod val="75000"/>
                </a:schemeClr>
              </a:solidFill>
            </a:ln>
          </c:spPr>
          <c:marker>
            <c:symbol val="none"/>
          </c:marker>
          <c:dLbls>
            <c:dLbl>
              <c:idx val="6"/>
              <c:layout>
                <c:manualLayout>
                  <c:x val="0.26941223300976119"/>
                  <c:y val="0"/>
                </c:manualLayout>
              </c:layout>
              <c:tx>
                <c:rich>
                  <a:bodyPr/>
                  <a:lstStyle/>
                  <a:p>
                    <a:pPr>
                      <a:defRPr/>
                    </a:pPr>
                    <a:fld id="{770BE69A-C88A-415B-8625-0F98C034F42C}" type="VALUE">
                      <a:rPr lang="en-US" b="1">
                        <a:solidFill>
                          <a:schemeClr val="accent4"/>
                        </a:solidFill>
                      </a:rPr>
                      <a:pPr>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'14_UGFB%GFR_Peer'!$N$7:$N$16</c:f>
              <c:strCache>
                <c:ptCount val="10"/>
                <c:pt idx="0">
                  <c:v>Cumberland County, NC (Aa1)</c:v>
                </c:pt>
                <c:pt idx="1">
                  <c:v>Richland County, SC (Aaa)</c:v>
                </c:pt>
                <c:pt idx="2">
                  <c:v>Rutherford County, TN (Aa1)</c:v>
                </c:pt>
                <c:pt idx="3">
                  <c:v>Shelby County, TN (Aa1)</c:v>
                </c:pt>
                <c:pt idx="4">
                  <c:v>Charleston County, SC (Aaa)</c:v>
                </c:pt>
                <c:pt idx="5">
                  <c:v>Williamson County, TN (Aaa)</c:v>
                </c:pt>
                <c:pt idx="6">
                  <c:v>Blount County, TN (Aa2)</c:v>
                </c:pt>
                <c:pt idx="7">
                  <c:v>Knox County, TN (Aa1)</c:v>
                </c:pt>
                <c:pt idx="8">
                  <c:v>Mobile County, AL (Aa1)</c:v>
                </c:pt>
                <c:pt idx="9">
                  <c:v>Hamilton County, TN (Aaa)</c:v>
                </c:pt>
              </c:strCache>
            </c:strRef>
          </c:cat>
          <c:val>
            <c:numRef>
              <c:f>'14_UGFB%GFR_Peer'!$Q$7:$Q$16</c:f>
              <c:numCache>
                <c:formatCode>0.0%</c:formatCode>
                <c:ptCount val="10"/>
                <c:pt idx="0">
                  <c:v>0.26700000000000002</c:v>
                </c:pt>
                <c:pt idx="1">
                  <c:v>0.26700000000000002</c:v>
                </c:pt>
                <c:pt idx="2">
                  <c:v>0.26700000000000002</c:v>
                </c:pt>
                <c:pt idx="3">
                  <c:v>0.26700000000000002</c:v>
                </c:pt>
                <c:pt idx="4">
                  <c:v>0.26700000000000002</c:v>
                </c:pt>
                <c:pt idx="5">
                  <c:v>0.26700000000000002</c:v>
                </c:pt>
                <c:pt idx="6">
                  <c:v>0.26700000000000002</c:v>
                </c:pt>
                <c:pt idx="7">
                  <c:v>0.26700000000000002</c:v>
                </c:pt>
                <c:pt idx="8">
                  <c:v>0.26700000000000002</c:v>
                </c:pt>
                <c:pt idx="9">
                  <c:v>0.26700000000000002</c:v>
                </c:pt>
              </c:numCache>
            </c:numRef>
          </c:val>
          <c:smooth val="0"/>
          <c:extLst/>
        </c:ser>
        <c:ser>
          <c:idx val="2"/>
          <c:order val="4"/>
          <c:tx>
            <c:strRef>
              <c:f>'14_UGFB%GFR_Peer'!$R$6</c:f>
              <c:strCache>
                <c:ptCount val="1"/>
                <c:pt idx="0">
                  <c:v>Median of Aaa Counties Nationwide</c:v>
                </c:pt>
              </c:strCache>
            </c:strRef>
          </c:tx>
          <c:spPr>
            <a:ln>
              <a:solidFill>
                <a:schemeClr val="accent1">
                  <a:lumMod val="75000"/>
                </a:schemeClr>
              </a:solidFill>
            </a:ln>
          </c:spPr>
          <c:marker>
            <c:symbol val="none"/>
          </c:marker>
          <c:dLbls>
            <c:dLbl>
              <c:idx val="6"/>
              <c:layout>
                <c:manualLayout>
                  <c:x val="0.26941223300976119"/>
                  <c:y val="2.5680014882275871E-3"/>
                </c:manualLayout>
              </c:layout>
              <c:tx>
                <c:rich>
                  <a:bodyPr/>
                  <a:lstStyle/>
                  <a:p>
                    <a:fld id="{1A64C637-9D84-434C-983A-EC39FDE66CE3}" type="VALUE">
                      <a:rPr lang="en-US" b="1" dirty="0">
                        <a:solidFill>
                          <a:schemeClr val="accent1">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accent1">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'14_UGFB%GFR_Peer'!$N$7:$N$16</c:f>
              <c:strCache>
                <c:ptCount val="10"/>
                <c:pt idx="0">
                  <c:v>Cumberland County, NC (Aa1)</c:v>
                </c:pt>
                <c:pt idx="1">
                  <c:v>Richland County, SC (Aaa)</c:v>
                </c:pt>
                <c:pt idx="2">
                  <c:v>Rutherford County, TN (Aa1)</c:v>
                </c:pt>
                <c:pt idx="3">
                  <c:v>Shelby County, TN (Aa1)</c:v>
                </c:pt>
                <c:pt idx="4">
                  <c:v>Charleston County, SC (Aaa)</c:v>
                </c:pt>
                <c:pt idx="5">
                  <c:v>Williamson County, TN (Aaa)</c:v>
                </c:pt>
                <c:pt idx="6">
                  <c:v>Blount County, TN (Aa2)</c:v>
                </c:pt>
                <c:pt idx="7">
                  <c:v>Knox County, TN (Aa1)</c:v>
                </c:pt>
                <c:pt idx="8">
                  <c:v>Mobile County, AL (Aa1)</c:v>
                </c:pt>
                <c:pt idx="9">
                  <c:v>Hamilton County, TN (Aaa)</c:v>
                </c:pt>
              </c:strCache>
            </c:strRef>
          </c:cat>
          <c:val>
            <c:numRef>
              <c:f>'14_UGFB%GFR_Peer'!$R$7:$R$16</c:f>
              <c:numCache>
                <c:formatCode>0.0%</c:formatCode>
                <c:ptCount val="10"/>
                <c:pt idx="0">
                  <c:v>0.2</c:v>
                </c:pt>
                <c:pt idx="1">
                  <c:v>0.2</c:v>
                </c:pt>
                <c:pt idx="2">
                  <c:v>0.2</c:v>
                </c:pt>
                <c:pt idx="3">
                  <c:v>0.2</c:v>
                </c:pt>
                <c:pt idx="4">
                  <c:v>0.2</c:v>
                </c:pt>
                <c:pt idx="5">
                  <c:v>0.2</c:v>
                </c:pt>
                <c:pt idx="6">
                  <c:v>0.2</c:v>
                </c:pt>
                <c:pt idx="7">
                  <c:v>0.2</c:v>
                </c:pt>
                <c:pt idx="8">
                  <c:v>0.2</c:v>
                </c:pt>
                <c:pt idx="9">
                  <c:v>0.2</c:v>
                </c:pt>
              </c:numCache>
            </c:numRef>
          </c:val>
          <c:smooth val="0"/>
          <c:extLst/>
        </c:ser>
        <c:dLbls>
          <c:showLegendKey val="0"/>
          <c:showVal val="0"/>
          <c:showCatName val="0"/>
          <c:showSerName val="0"/>
          <c:showPercent val="0"/>
          <c:showBubbleSize val="0"/>
        </c:dLbls>
        <c:marker val="1"/>
        <c:smooth val="0"/>
        <c:axId val="409507704"/>
        <c:axId val="409508096"/>
      </c:lineChart>
      <c:catAx>
        <c:axId val="409507704"/>
        <c:scaling>
          <c:orientation val="minMax"/>
        </c:scaling>
        <c:delete val="0"/>
        <c:axPos val="b"/>
        <c:numFmt formatCode="General" sourceLinked="1"/>
        <c:majorTickMark val="out"/>
        <c:minorTickMark val="none"/>
        <c:tickLblPos val="nextTo"/>
        <c:txPr>
          <a:bodyPr rot="0"/>
          <a:lstStyle/>
          <a:p>
            <a:pPr>
              <a:defRPr sz="900"/>
            </a:pPr>
            <a:endParaRPr lang="en-US"/>
          </a:p>
        </c:txPr>
        <c:crossAx val="409508096"/>
        <c:crosses val="autoZero"/>
        <c:auto val="1"/>
        <c:lblAlgn val="ctr"/>
        <c:lblOffset val="100"/>
        <c:noMultiLvlLbl val="0"/>
      </c:catAx>
      <c:valAx>
        <c:axId val="409508096"/>
        <c:scaling>
          <c:orientation val="minMax"/>
          <c:max val="0.60000000000000009"/>
        </c:scaling>
        <c:delete val="0"/>
        <c:axPos val="l"/>
        <c:majorGridlines>
          <c:spPr>
            <a:ln>
              <a:solidFill>
                <a:schemeClr val="bg1">
                  <a:lumMod val="85000"/>
                </a:schemeClr>
              </a:solidFill>
              <a:prstDash val="dash"/>
            </a:ln>
          </c:spPr>
        </c:majorGridlines>
        <c:numFmt formatCode="0%" sourceLinked="0"/>
        <c:majorTickMark val="out"/>
        <c:minorTickMark val="none"/>
        <c:tickLblPos val="nextTo"/>
        <c:crossAx val="409507704"/>
        <c:crosses val="autoZero"/>
        <c:crossBetween val="between"/>
      </c:valAx>
    </c:plotArea>
    <c:legend>
      <c:legendPos val="b"/>
      <c:legendEntry>
        <c:idx val="0"/>
        <c:delete val="1"/>
      </c:legendEntry>
      <c:legendEntry>
        <c:idx val="1"/>
        <c:delete val="1"/>
      </c:legendEntry>
      <c:layout>
        <c:manualLayout>
          <c:xMode val="edge"/>
          <c:yMode val="edge"/>
          <c:x val="7.5739981726610964E-2"/>
          <c:y val="0.84069210673180372"/>
          <c:w val="0.86194416752714453"/>
          <c:h val="4.6366444579043008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31862500855779"/>
          <c:y val="1.5223010220417414E-2"/>
          <c:w val="0.80649138897527817"/>
          <c:h val="0.59837064616820068"/>
        </c:manualLayout>
      </c:layout>
      <c:barChart>
        <c:barDir val="col"/>
        <c:grouping val="clustered"/>
        <c:varyColors val="0"/>
        <c:ser>
          <c:idx val="1"/>
          <c:order val="0"/>
          <c:tx>
            <c:strRef>
              <c:f>'11_DB_Peer'!$O$6</c:f>
              <c:strCache>
                <c:ptCount val="1"/>
                <c:pt idx="0">
                  <c:v>Net Debt as a % of Total Full Value</c:v>
                </c:pt>
              </c:strCache>
            </c:strRef>
          </c:tx>
          <c:spPr>
            <a:solidFill>
              <a:srgbClr val="D8D9DA"/>
            </a:solidFill>
            <a:ln>
              <a:noFill/>
            </a:ln>
          </c:spPr>
          <c:invertIfNegative val="0"/>
          <c:dPt>
            <c:idx val="0"/>
            <c:invertIfNegative val="0"/>
            <c:bubble3D val="0"/>
            <c:spPr>
              <a:solidFill>
                <a:schemeClr val="bg1">
                  <a:lumMod val="65000"/>
                </a:schemeClr>
              </a:solidFill>
              <a:ln>
                <a:noFill/>
              </a:ln>
            </c:spPr>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chemeClr val="bg1">
                  <a:lumMod val="65000"/>
                </a:schemeClr>
              </a:solidFill>
              <a:ln>
                <a:solidFill>
                  <a:schemeClr val="tx2">
                    <a:lumMod val="40000"/>
                    <a:lumOff val="60000"/>
                  </a:schemeClr>
                </a:solidFill>
              </a:ln>
            </c:spPr>
          </c:dPt>
          <c:dPt>
            <c:idx val="4"/>
            <c:invertIfNegative val="0"/>
            <c:bubble3D val="0"/>
            <c:spPr>
              <a:solidFill>
                <a:srgbClr val="D8D9DA"/>
              </a:solidFill>
              <a:ln w="12700">
                <a:noFill/>
              </a:ln>
            </c:spPr>
          </c:dPt>
          <c:dPt>
            <c:idx val="5"/>
            <c:invertIfNegative val="0"/>
            <c:bubble3D val="0"/>
          </c:dPt>
          <c:dPt>
            <c:idx val="6"/>
            <c:invertIfNegative val="0"/>
            <c:bubble3D val="0"/>
          </c:dPt>
          <c:dPt>
            <c:idx val="8"/>
            <c:invertIfNegative val="0"/>
            <c:bubble3D val="0"/>
            <c:spPr>
              <a:solidFill>
                <a:srgbClr val="3E6BB4"/>
              </a:solidFill>
              <a:ln>
                <a:noFill/>
              </a:ln>
            </c:spPr>
          </c:dPt>
          <c:dLbls>
            <c:dLbl>
              <c:idx val="0"/>
              <c:layout>
                <c:manualLayout>
                  <c:x val="8.9056292907099752E-3"/>
                  <c:y val="7.09067712884713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880273276897142E-2"/>
                  <c:y val="7.26578726957315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725579752227068E-2"/>
                  <c:y val="7.165720627627093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101163059590509E-2"/>
                  <c:y val="7.815513637060093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141343698638605E-2"/>
                  <c:y val="1.215554282069167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00040411198745E-2"/>
                  <c:y val="5.102287605211182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334382481327337E-2"/>
                  <c:y val="2.6045878377164191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250776778842719E-2"/>
                  <c:y val="2.58112139359418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2158338024187786E-3"/>
                  <c:y val="7.847166506522567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667702371790167E-2"/>
                  <c:y val="2.581121393594161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'11_DB_Peer'!$N$7:$N$16</c:f>
              <c:strCache>
                <c:ptCount val="10"/>
                <c:pt idx="0">
                  <c:v>Cumberland County, NC (Aa1)</c:v>
                </c:pt>
                <c:pt idx="1">
                  <c:v>Mobile County, AL (Aa1)</c:v>
                </c:pt>
                <c:pt idx="2">
                  <c:v>Richland County, SC (Aaa)</c:v>
                </c:pt>
                <c:pt idx="3">
                  <c:v>Charleston County, SC (Aaa)</c:v>
                </c:pt>
                <c:pt idx="4">
                  <c:v>Hamilton County, TN (Aaa)</c:v>
                </c:pt>
                <c:pt idx="5">
                  <c:v>Williamson County, TN (Aaa)</c:v>
                </c:pt>
                <c:pt idx="6">
                  <c:v>Rutherford County, TN (Aa1)</c:v>
                </c:pt>
                <c:pt idx="7">
                  <c:v>Shelby County, TN (Aa1)</c:v>
                </c:pt>
                <c:pt idx="8">
                  <c:v>Knox County, TN (Aa1)</c:v>
                </c:pt>
                <c:pt idx="9">
                  <c:v>Blount County, TN (Aa2)</c:v>
                </c:pt>
              </c:strCache>
            </c:strRef>
          </c:cat>
          <c:val>
            <c:numRef>
              <c:f>'11_DB_Peer'!$O$7:$O$16</c:f>
              <c:numCache>
                <c:formatCode>0.0%</c:formatCode>
                <c:ptCount val="10"/>
                <c:pt idx="0">
                  <c:v>4.0000000000000001E-3</c:v>
                </c:pt>
                <c:pt idx="1">
                  <c:v>4.0000000000000001E-3</c:v>
                </c:pt>
                <c:pt idx="2">
                  <c:v>4.0000000000000001E-3</c:v>
                </c:pt>
                <c:pt idx="3">
                  <c:v>8.9999999999999993E-3</c:v>
                </c:pt>
                <c:pt idx="4">
                  <c:v>8.9999999999999993E-3</c:v>
                </c:pt>
                <c:pt idx="5">
                  <c:v>1.4999999999999999E-2</c:v>
                </c:pt>
                <c:pt idx="6">
                  <c:v>1.4999999999999999E-2</c:v>
                </c:pt>
                <c:pt idx="7">
                  <c:v>1.6E-2</c:v>
                </c:pt>
                <c:pt idx="8">
                  <c:v>1.7000000000000001E-2</c:v>
                </c:pt>
                <c:pt idx="9">
                  <c:v>2.1000000000000001E-2</c:v>
                </c:pt>
              </c:numCache>
            </c:numRef>
          </c:val>
        </c:ser>
        <c:ser>
          <c:idx val="0"/>
          <c:order val="3"/>
          <c:tx>
            <c:strRef>
              <c:f>'11_DB_Peer'!$P$6</c:f>
              <c:strCache>
                <c:ptCount val="1"/>
                <c:pt idx="0">
                  <c:v>ND 2</c:v>
                </c:pt>
              </c:strCache>
            </c:strRef>
          </c:tx>
          <c:spPr>
            <a:solidFill>
              <a:srgbClr val="D8D9DA"/>
            </a:solidFill>
            <a:ln>
              <a:noFill/>
            </a:ln>
          </c:spPr>
          <c:invertIfNegative val="0"/>
          <c:dPt>
            <c:idx val="0"/>
            <c:invertIfNegative val="0"/>
            <c:bubble3D val="0"/>
            <c:spPr>
              <a:solidFill>
                <a:schemeClr val="bg1">
                  <a:lumMod val="65000"/>
                </a:schemeClr>
              </a:solidFill>
              <a:ln>
                <a:noFill/>
              </a:ln>
            </c:spPr>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chemeClr val="bg1">
                  <a:lumMod val="65000"/>
                </a:schemeClr>
              </a:solidFill>
              <a:ln>
                <a:noFill/>
              </a:ln>
            </c:spPr>
          </c:dPt>
          <c:dPt>
            <c:idx val="4"/>
            <c:invertIfNegative val="0"/>
            <c:bubble3D val="0"/>
            <c:spPr>
              <a:solidFill>
                <a:srgbClr val="D8D9DA"/>
              </a:solidFill>
              <a:ln w="12700">
                <a:noFill/>
              </a:ln>
            </c:spPr>
          </c:dPt>
          <c:dPt>
            <c:idx val="5"/>
            <c:invertIfNegative val="0"/>
            <c:bubble3D val="0"/>
          </c:dPt>
          <c:dPt>
            <c:idx val="6"/>
            <c:invertIfNegative val="0"/>
            <c:bubble3D val="0"/>
          </c:dPt>
          <c:dPt>
            <c:idx val="8"/>
            <c:invertIfNegative val="0"/>
            <c:bubble3D val="0"/>
            <c:spPr>
              <a:solidFill>
                <a:srgbClr val="C8B9A4"/>
              </a:solidFill>
              <a:ln>
                <a:noFill/>
              </a:ln>
            </c:spPr>
          </c:dPt>
          <c:cat>
            <c:strRef>
              <c:f>'11_DB_Peer'!$N$7:$N$16</c:f>
              <c:strCache>
                <c:ptCount val="10"/>
                <c:pt idx="0">
                  <c:v>Cumberland County, NC (Aa1)</c:v>
                </c:pt>
                <c:pt idx="1">
                  <c:v>Mobile County, AL (Aa1)</c:v>
                </c:pt>
                <c:pt idx="2">
                  <c:v>Richland County, SC (Aaa)</c:v>
                </c:pt>
                <c:pt idx="3">
                  <c:v>Charleston County, SC (Aaa)</c:v>
                </c:pt>
                <c:pt idx="4">
                  <c:v>Hamilton County, TN (Aaa)</c:v>
                </c:pt>
                <c:pt idx="5">
                  <c:v>Williamson County, TN (Aaa)</c:v>
                </c:pt>
                <c:pt idx="6">
                  <c:v>Rutherford County, TN (Aa1)</c:v>
                </c:pt>
                <c:pt idx="7">
                  <c:v>Shelby County, TN (Aa1)</c:v>
                </c:pt>
                <c:pt idx="8">
                  <c:v>Knox County, TN (Aa1)</c:v>
                </c:pt>
                <c:pt idx="9">
                  <c:v>Blount County, TN (Aa2)</c:v>
                </c:pt>
              </c:strCache>
            </c:strRef>
          </c:cat>
          <c:val>
            <c:numRef>
              <c:f>'11_DB_Peer'!$P$7:$P$16</c:f>
              <c:numCache>
                <c:formatCode>0.0%</c:formatCode>
                <c:ptCount val="10"/>
                <c:pt idx="0">
                  <c:v>4.0000000000000001E-3</c:v>
                </c:pt>
                <c:pt idx="1">
                  <c:v>4.0000000000000001E-3</c:v>
                </c:pt>
                <c:pt idx="2">
                  <c:v>4.0000000000000001E-3</c:v>
                </c:pt>
                <c:pt idx="3">
                  <c:v>8.9999999999999993E-3</c:v>
                </c:pt>
                <c:pt idx="4">
                  <c:v>8.9999999999999993E-3</c:v>
                </c:pt>
                <c:pt idx="5">
                  <c:v>1.4999999999999999E-2</c:v>
                </c:pt>
                <c:pt idx="6">
                  <c:v>1.4999999999999999E-2</c:v>
                </c:pt>
                <c:pt idx="7">
                  <c:v>1.6E-2</c:v>
                </c:pt>
                <c:pt idx="8">
                  <c:v>1.7999999999999999E-2</c:v>
                </c:pt>
                <c:pt idx="9">
                  <c:v>2.1000000000000001E-2</c:v>
                </c:pt>
              </c:numCache>
            </c:numRef>
          </c:val>
        </c:ser>
        <c:dLbls>
          <c:showLegendKey val="0"/>
          <c:showVal val="0"/>
          <c:showCatName val="0"/>
          <c:showSerName val="0"/>
          <c:showPercent val="0"/>
          <c:showBubbleSize val="0"/>
        </c:dLbls>
        <c:gapWidth val="150"/>
        <c:axId val="409508880"/>
        <c:axId val="409509272"/>
      </c:barChart>
      <c:lineChart>
        <c:grouping val="standard"/>
        <c:varyColors val="0"/>
        <c:ser>
          <c:idx val="5"/>
          <c:order val="1"/>
          <c:tx>
            <c:strRef>
              <c:f>'11_DB_Peer'!$S$6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0.18471756101871564"/>
                  <c:y val="1.6959418534174675E-5"/>
                </c:manualLayout>
              </c:layout>
              <c:tx>
                <c:rich>
                  <a:bodyPr/>
                  <a:lstStyle/>
                  <a:p>
                    <a:fld id="{B842B141-144F-4792-9B9D-368412EDB25E}"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5444013357247583E-2"/>
                  <c:y val="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accent3">
                        <a:lumMod val="75000"/>
                      </a:schemeClr>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'11_DB_Peer'!$N$7:$N$16</c:f>
              <c:strCache>
                <c:ptCount val="10"/>
                <c:pt idx="0">
                  <c:v>Cumberland County, NC (Aa1)</c:v>
                </c:pt>
                <c:pt idx="1">
                  <c:v>Mobile County, AL (Aa1)</c:v>
                </c:pt>
                <c:pt idx="2">
                  <c:v>Richland County, SC (Aaa)</c:v>
                </c:pt>
                <c:pt idx="3">
                  <c:v>Charleston County, SC (Aaa)</c:v>
                </c:pt>
                <c:pt idx="4">
                  <c:v>Hamilton County, TN (Aaa)</c:v>
                </c:pt>
                <c:pt idx="5">
                  <c:v>Williamson County, TN (Aaa)</c:v>
                </c:pt>
                <c:pt idx="6">
                  <c:v>Rutherford County, TN (Aa1)</c:v>
                </c:pt>
                <c:pt idx="7">
                  <c:v>Shelby County, TN (Aa1)</c:v>
                </c:pt>
                <c:pt idx="8">
                  <c:v>Knox County, TN (Aa1)</c:v>
                </c:pt>
                <c:pt idx="9">
                  <c:v>Blount County, TN (Aa2)</c:v>
                </c:pt>
              </c:strCache>
            </c:strRef>
          </c:cat>
          <c:val>
            <c:numRef>
              <c:f>'11_DB_Peer'!$S$7:$S$16</c:f>
              <c:numCache>
                <c:formatCode>0.0%</c:formatCode>
                <c:ptCount val="10"/>
                <c:pt idx="0">
                  <c:v>8.9999999999999993E-3</c:v>
                </c:pt>
                <c:pt idx="1">
                  <c:v>8.9999999999999993E-3</c:v>
                </c:pt>
                <c:pt idx="2">
                  <c:v>8.9999999999999993E-3</c:v>
                </c:pt>
                <c:pt idx="3">
                  <c:v>8.9999999999999993E-3</c:v>
                </c:pt>
                <c:pt idx="4">
                  <c:v>8.9999999999999993E-3</c:v>
                </c:pt>
                <c:pt idx="5">
                  <c:v>8.9999999999999993E-3</c:v>
                </c:pt>
                <c:pt idx="6">
                  <c:v>8.9999999999999993E-3</c:v>
                </c:pt>
                <c:pt idx="7">
                  <c:v>8.9999999999999993E-3</c:v>
                </c:pt>
                <c:pt idx="8">
                  <c:v>8.9999999999999993E-3</c:v>
                </c:pt>
                <c:pt idx="9">
                  <c:v>8.9999999999999993E-3</c:v>
                </c:pt>
              </c:numCache>
            </c:numRef>
          </c:val>
          <c:smooth val="0"/>
        </c:ser>
        <c:ser>
          <c:idx val="3"/>
          <c:order val="2"/>
          <c:tx>
            <c:strRef>
              <c:f>'11_DB_Peer'!$Q$6</c:f>
              <c:strCache>
                <c:ptCount val="1"/>
                <c:pt idx="0">
                  <c:v>Median of Aa1 Counties Nationwide</c:v>
                </c:pt>
              </c:strCache>
            </c:strRef>
          </c:tx>
          <c:spPr>
            <a:ln>
              <a:solidFill>
                <a:schemeClr val="accent4">
                  <a:lumMod val="75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3750527138976362E-2"/>
                  <c:y val="2.3939239140864043E-3"/>
                </c:manualLayout>
              </c:layout>
              <c:tx>
                <c:rich>
                  <a:bodyPr/>
                  <a:lstStyle/>
                  <a:p>
                    <a:fld id="{726009C7-4AA1-44BF-B384-2013B05AB3B0}"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4.7008003968073819E-17"/>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accent4"/>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'11_DB_Peer'!$N$7:$N$16</c:f>
              <c:strCache>
                <c:ptCount val="10"/>
                <c:pt idx="0">
                  <c:v>Cumberland County, NC (Aa1)</c:v>
                </c:pt>
                <c:pt idx="1">
                  <c:v>Mobile County, AL (Aa1)</c:v>
                </c:pt>
                <c:pt idx="2">
                  <c:v>Richland County, SC (Aaa)</c:v>
                </c:pt>
                <c:pt idx="3">
                  <c:v>Charleston County, SC (Aaa)</c:v>
                </c:pt>
                <c:pt idx="4">
                  <c:v>Hamilton County, TN (Aaa)</c:v>
                </c:pt>
                <c:pt idx="5">
                  <c:v>Williamson County, TN (Aaa)</c:v>
                </c:pt>
                <c:pt idx="6">
                  <c:v>Rutherford County, TN (Aa1)</c:v>
                </c:pt>
                <c:pt idx="7">
                  <c:v>Shelby County, TN (Aa1)</c:v>
                </c:pt>
                <c:pt idx="8">
                  <c:v>Knox County, TN (Aa1)</c:v>
                </c:pt>
                <c:pt idx="9">
                  <c:v>Blount County, TN (Aa2)</c:v>
                </c:pt>
              </c:strCache>
            </c:strRef>
          </c:cat>
          <c:val>
            <c:numRef>
              <c:f>'11_DB_Peer'!$Q$7:$Q$16</c:f>
              <c:numCache>
                <c:formatCode>0.0%</c:formatCode>
                <c:ptCount val="10"/>
                <c:pt idx="0">
                  <c:v>6.0000000000000001E-3</c:v>
                </c:pt>
                <c:pt idx="1">
                  <c:v>6.0000000000000001E-3</c:v>
                </c:pt>
                <c:pt idx="2">
                  <c:v>6.0000000000000001E-3</c:v>
                </c:pt>
                <c:pt idx="3">
                  <c:v>6.0000000000000001E-3</c:v>
                </c:pt>
                <c:pt idx="4">
                  <c:v>6.0000000000000001E-3</c:v>
                </c:pt>
                <c:pt idx="5">
                  <c:v>6.0000000000000001E-3</c:v>
                </c:pt>
                <c:pt idx="6">
                  <c:v>6.0000000000000001E-3</c:v>
                </c:pt>
                <c:pt idx="7">
                  <c:v>6.0000000000000001E-3</c:v>
                </c:pt>
                <c:pt idx="8">
                  <c:v>6.0000000000000001E-3</c:v>
                </c:pt>
                <c:pt idx="9">
                  <c:v>6.0000000000000001E-3</c:v>
                </c:pt>
              </c:numCache>
            </c:numRef>
          </c:val>
          <c:smooth val="0"/>
        </c:ser>
        <c:ser>
          <c:idx val="2"/>
          <c:order val="4"/>
          <c:tx>
            <c:strRef>
              <c:f>'11_DB_Peer'!$R$6</c:f>
              <c:strCache>
                <c:ptCount val="1"/>
                <c:pt idx="0">
                  <c:v>Median of Aaa Counties Nationwide</c:v>
                </c:pt>
              </c:strCache>
            </c:strRef>
          </c:tx>
          <c:spPr>
            <a:ln w="25400">
              <a:solidFill>
                <a:schemeClr val="accent1">
                  <a:lumMod val="75000"/>
                </a:schemeClr>
              </a:solidFill>
              <a:prstDash val="solid"/>
            </a:ln>
          </c:spPr>
          <c:marker>
            <c:symbol val="none"/>
          </c:marker>
          <c:dLbls>
            <c:dLbl>
              <c:idx val="6"/>
              <c:layout>
                <c:manualLayout>
                  <c:x val="0.25554187873840911"/>
                  <c:y val="1.9234369611272541E-2"/>
                </c:manualLayout>
              </c:layout>
              <c:tx>
                <c:rich>
                  <a:bodyPr/>
                  <a:lstStyle/>
                  <a:p>
                    <a:fld id="{B65931AD-0807-4A80-8E0D-2D8704FA8778}"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b="1">
                    <a:solidFill>
                      <a:schemeClr val="accent1">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'11_DB_Peer'!$N$7:$N$16</c:f>
              <c:strCache>
                <c:ptCount val="10"/>
                <c:pt idx="0">
                  <c:v>Cumberland County, NC (Aa1)</c:v>
                </c:pt>
                <c:pt idx="1">
                  <c:v>Mobile County, AL (Aa1)</c:v>
                </c:pt>
                <c:pt idx="2">
                  <c:v>Richland County, SC (Aaa)</c:v>
                </c:pt>
                <c:pt idx="3">
                  <c:v>Charleston County, SC (Aaa)</c:v>
                </c:pt>
                <c:pt idx="4">
                  <c:v>Hamilton County, TN (Aaa)</c:v>
                </c:pt>
                <c:pt idx="5">
                  <c:v>Williamson County, TN (Aaa)</c:v>
                </c:pt>
                <c:pt idx="6">
                  <c:v>Rutherford County, TN (Aa1)</c:v>
                </c:pt>
                <c:pt idx="7">
                  <c:v>Shelby County, TN (Aa1)</c:v>
                </c:pt>
                <c:pt idx="8">
                  <c:v>Knox County, TN (Aa1)</c:v>
                </c:pt>
                <c:pt idx="9">
                  <c:v>Blount County, TN (Aa2)</c:v>
                </c:pt>
              </c:strCache>
            </c:strRef>
          </c:cat>
          <c:val>
            <c:numRef>
              <c:f>'11_DB_Peer'!$R$7:$R$16</c:f>
              <c:numCache>
                <c:formatCode>0.0%</c:formatCode>
                <c:ptCount val="10"/>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numCache>
            </c:numRef>
          </c:val>
          <c:smooth val="0"/>
        </c:ser>
        <c:dLbls>
          <c:showLegendKey val="0"/>
          <c:showVal val="0"/>
          <c:showCatName val="0"/>
          <c:showSerName val="0"/>
          <c:showPercent val="0"/>
          <c:showBubbleSize val="0"/>
        </c:dLbls>
        <c:marker val="1"/>
        <c:smooth val="0"/>
        <c:axId val="409508880"/>
        <c:axId val="409509272"/>
      </c:lineChart>
      <c:catAx>
        <c:axId val="409508880"/>
        <c:scaling>
          <c:orientation val="minMax"/>
        </c:scaling>
        <c:delete val="0"/>
        <c:axPos val="b"/>
        <c:numFmt formatCode="General" sourceLinked="1"/>
        <c:majorTickMark val="out"/>
        <c:minorTickMark val="none"/>
        <c:tickLblPos val="nextTo"/>
        <c:txPr>
          <a:bodyPr rot="-1260000"/>
          <a:lstStyle/>
          <a:p>
            <a:pPr>
              <a:defRPr sz="900"/>
            </a:pPr>
            <a:endParaRPr lang="en-US"/>
          </a:p>
        </c:txPr>
        <c:crossAx val="409509272"/>
        <c:crosses val="autoZero"/>
        <c:auto val="1"/>
        <c:lblAlgn val="ctr"/>
        <c:lblOffset val="100"/>
        <c:noMultiLvlLbl val="0"/>
      </c:catAx>
      <c:valAx>
        <c:axId val="409509272"/>
        <c:scaling>
          <c:orientation val="minMax"/>
          <c:max val="3.0000000000000006E-2"/>
        </c:scaling>
        <c:delete val="0"/>
        <c:axPos val="l"/>
        <c:majorGridlines>
          <c:spPr>
            <a:ln>
              <a:solidFill>
                <a:schemeClr val="bg1">
                  <a:lumMod val="85000"/>
                </a:schemeClr>
              </a:solidFill>
              <a:prstDash val="dash"/>
            </a:ln>
          </c:spPr>
        </c:majorGridlines>
        <c:numFmt formatCode="0.0%" sourceLinked="0"/>
        <c:majorTickMark val="out"/>
        <c:minorTickMark val="none"/>
        <c:tickLblPos val="nextTo"/>
        <c:crossAx val="409508880"/>
        <c:crosses val="autoZero"/>
        <c:crossBetween val="between"/>
      </c:valAx>
    </c:plotArea>
    <c:legend>
      <c:legendPos val="b"/>
      <c:legendEntry>
        <c:idx val="0"/>
        <c:delete val="1"/>
      </c:legendEntry>
      <c:legendEntry>
        <c:idx val="1"/>
        <c:delete val="1"/>
      </c:legendEntry>
      <c:layout>
        <c:manualLayout>
          <c:xMode val="edge"/>
          <c:yMode val="edge"/>
          <c:x val="3.3755191652143947E-2"/>
          <c:y val="0.79948732645444942"/>
          <c:w val="0.94756491885943839"/>
          <c:h val="0.10317653217664435"/>
        </c:manualLayout>
      </c:layout>
      <c:overlay val="0"/>
    </c:legend>
    <c:plotVisOnly val="1"/>
    <c:dispBlanksAs val="gap"/>
    <c:showDLblsOverMax val="0"/>
  </c:chart>
  <c:spPr>
    <a:ln>
      <a:noFill/>
    </a:ln>
  </c:spPr>
  <c:txPr>
    <a:bodyPr/>
    <a:lstStyle/>
    <a:p>
      <a:pPr>
        <a:defRPr sz="1000">
          <a:latin typeface="+mn-lt"/>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19434899396411E-2"/>
          <c:y val="0.10789117706440542"/>
          <c:w val="0.85467034800780339"/>
          <c:h val="0.59239228750252371"/>
        </c:manualLayout>
      </c:layout>
      <c:barChart>
        <c:barDir val="col"/>
        <c:grouping val="clustered"/>
        <c:varyColors val="0"/>
        <c:ser>
          <c:idx val="1"/>
          <c:order val="0"/>
          <c:tx>
            <c:strRef>
              <c:f>'12_DS%OE_Peer'!$O$6</c:f>
              <c:strCache>
                <c:ptCount val="1"/>
                <c:pt idx="0">
                  <c:v>Debt Service as a % of Operating Expenditures</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rgbClr val="3E6BB4"/>
              </a:solidFill>
              <a:ln>
                <a:noFill/>
              </a:ln>
            </c:spPr>
          </c:dPt>
          <c:dPt>
            <c:idx val="4"/>
            <c:invertIfNegative val="0"/>
            <c:bubble3D val="0"/>
            <c:spPr>
              <a:solidFill>
                <a:srgbClr val="D8D9DA"/>
              </a:solidFill>
              <a:ln w="12700">
                <a:noFill/>
              </a:ln>
            </c:spPr>
          </c:dPt>
          <c:dPt>
            <c:idx val="5"/>
            <c:invertIfNegative val="0"/>
            <c:bubble3D val="0"/>
            <c:spPr>
              <a:solidFill>
                <a:schemeClr val="bg1">
                  <a:lumMod val="65000"/>
                </a:schemeClr>
              </a:solidFill>
              <a:ln>
                <a:noFill/>
              </a:ln>
            </c:spPr>
          </c:dPt>
          <c:dPt>
            <c:idx val="6"/>
            <c:invertIfNegative val="0"/>
            <c:bubble3D val="0"/>
          </c:dPt>
          <c:dPt>
            <c:idx val="9"/>
            <c:invertIfNegative val="0"/>
            <c:bubble3D val="0"/>
            <c:spPr>
              <a:solidFill>
                <a:schemeClr val="bg1">
                  <a:lumMod val="65000"/>
                </a:schemeClr>
              </a:solidFill>
              <a:ln>
                <a:noFill/>
              </a:ln>
            </c:spPr>
          </c:dPt>
          <c:dLbls>
            <c:dLbl>
              <c:idx val="0"/>
              <c:layout>
                <c:manualLayout>
                  <c:x val="1.3728011873108851E-2"/>
                  <c:y val="4.102564102564102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2801187310882E-2"/>
                  <c:y val="7.692307692307692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12010388970245E-2"/>
                  <c:y val="5.12820512820503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5800074206936617E-4"/>
                  <c:y val="1.0256511205330103E-2"/>
                </c:manualLayout>
              </c:layout>
              <c:tx>
                <c:rich>
                  <a:bodyPr/>
                  <a:lstStyle/>
                  <a:p>
                    <a:r>
                      <a:rPr lang="en-US"/>
                      <a:t>9.3%</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7.6310585999643826E-2"/>
                      <c:h val="3.1282051282051276E-2"/>
                    </c:manualLayout>
                  </c15:layout>
                </c:ext>
              </c:extLst>
            </c:dLbl>
            <c:dLbl>
              <c:idx val="4"/>
              <c:layout>
                <c:manualLayout>
                  <c:x val="1.5315651041504744E-2"/>
                  <c:y val="1.025641025641025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012010388970245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92945315221353E-2"/>
                  <c:y val="7.692307692307692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01201038897012E-2"/>
                  <c:y val="5.12820512820517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012010388970245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01201038897012E-2"/>
                  <c:y val="7.692307692307668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'12_DS%OE_Peer'!$N$7:$N$16</c:f>
              <c:strCache>
                <c:ptCount val="10"/>
                <c:pt idx="0">
                  <c:v>Hamilton County, TN (Aaa)</c:v>
                </c:pt>
                <c:pt idx="1">
                  <c:v>Cumberland County, NC (Aa1)</c:v>
                </c:pt>
                <c:pt idx="2">
                  <c:v>Mobile County, AL (Aa1)</c:v>
                </c:pt>
                <c:pt idx="3">
                  <c:v>Knox County, TN (Aa1)</c:v>
                </c:pt>
                <c:pt idx="4">
                  <c:v>Rutherford County, TN (Aa1)</c:v>
                </c:pt>
                <c:pt idx="5">
                  <c:v>Charleston County, SC (Aaa)</c:v>
                </c:pt>
                <c:pt idx="6">
                  <c:v>Williamson County, TN (Aaa)</c:v>
                </c:pt>
                <c:pt idx="7">
                  <c:v>Blount County, TN (Aa2)</c:v>
                </c:pt>
                <c:pt idx="8">
                  <c:v>Shelby County, TN (Aa1)</c:v>
                </c:pt>
                <c:pt idx="9">
                  <c:v>Richland County, SC (Aaa)</c:v>
                </c:pt>
              </c:strCache>
            </c:strRef>
          </c:cat>
          <c:val>
            <c:numRef>
              <c:f>'12_DS%OE_Peer'!$O$7:$O$16</c:f>
              <c:numCache>
                <c:formatCode>0.0%</c:formatCode>
                <c:ptCount val="10"/>
                <c:pt idx="0">
                  <c:v>5.8000000000000003E-2</c:v>
                </c:pt>
                <c:pt idx="1">
                  <c:v>7.3999999999999996E-2</c:v>
                </c:pt>
                <c:pt idx="2">
                  <c:v>8.2000000000000003E-2</c:v>
                </c:pt>
                <c:pt idx="3">
                  <c:v>9.2999999999999999E-2</c:v>
                </c:pt>
                <c:pt idx="4">
                  <c:v>9.7000000000000003E-2</c:v>
                </c:pt>
                <c:pt idx="5">
                  <c:v>0.128</c:v>
                </c:pt>
                <c:pt idx="6">
                  <c:v>0.151</c:v>
                </c:pt>
                <c:pt idx="7">
                  <c:v>0.17799999999999999</c:v>
                </c:pt>
                <c:pt idx="8">
                  <c:v>0.23499999999999999</c:v>
                </c:pt>
                <c:pt idx="9">
                  <c:v>0.30099999999999999</c:v>
                </c:pt>
              </c:numCache>
            </c:numRef>
          </c:val>
        </c:ser>
        <c:ser>
          <c:idx val="0"/>
          <c:order val="3"/>
          <c:tx>
            <c:strRef>
              <c:f>'12_DS%OE_Peer'!$P$6</c:f>
              <c:strCache>
                <c:ptCount val="1"/>
                <c:pt idx="0">
                  <c:v>DS 2</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spPr>
              <a:solidFill>
                <a:srgbClr val="C8B9A4"/>
              </a:solidFill>
              <a:ln>
                <a:noFill/>
              </a:ln>
            </c:spPr>
          </c:dPt>
          <c:dPt>
            <c:idx val="4"/>
            <c:invertIfNegative val="0"/>
            <c:bubble3D val="0"/>
            <c:spPr>
              <a:solidFill>
                <a:srgbClr val="D8D9DA"/>
              </a:solidFill>
              <a:ln w="12700">
                <a:noFill/>
              </a:ln>
            </c:spPr>
          </c:dPt>
          <c:dPt>
            <c:idx val="5"/>
            <c:invertIfNegative val="0"/>
            <c:bubble3D val="0"/>
            <c:spPr>
              <a:solidFill>
                <a:schemeClr val="bg1">
                  <a:lumMod val="65000"/>
                </a:schemeClr>
              </a:solidFill>
              <a:ln>
                <a:noFill/>
              </a:ln>
            </c:spPr>
          </c:dPt>
          <c:dPt>
            <c:idx val="6"/>
            <c:invertIfNegative val="0"/>
            <c:bubble3D val="0"/>
          </c:dPt>
          <c:dPt>
            <c:idx val="9"/>
            <c:invertIfNegative val="0"/>
            <c:bubble3D val="0"/>
            <c:spPr>
              <a:solidFill>
                <a:schemeClr val="bg1">
                  <a:lumMod val="65000"/>
                </a:schemeClr>
              </a:solidFill>
              <a:ln>
                <a:noFill/>
              </a:ln>
            </c:spPr>
          </c:dPt>
          <c:dLbls>
            <c:dLbl>
              <c:idx val="3"/>
              <c:layout>
                <c:manualLayout>
                  <c:x val="1.3728011873108788E-2"/>
                  <c:y val="1.0256410256410256E-2"/>
                </c:manualLayout>
              </c:layout>
              <c:tx>
                <c:rich>
                  <a:bodyPr/>
                  <a:lstStyle/>
                  <a:p>
                    <a:pPr>
                      <a:defRPr b="0">
                        <a:latin typeface="Arial" panose="020B0604020202020204" pitchFamily="34" charset="0"/>
                        <a:cs typeface="Arial" panose="020B0604020202020204" pitchFamily="34" charset="0"/>
                      </a:defRPr>
                    </a:pPr>
                    <a:fld id="{508EAD23-C864-4C24-9F17-21E59C5EDEE7}" type="VALUE">
                      <a:rPr lang="en-US" b="0" i="0" baseline="0">
                        <a:latin typeface="Arial" panose="020B0604020202020204" pitchFamily="34" charset="0"/>
                        <a:cs typeface="Arial" panose="020B0604020202020204" pitchFamily="34" charset="0"/>
                      </a:rPr>
                      <a:pPr>
                        <a:defRPr b="0">
                          <a:latin typeface="Arial" panose="020B0604020202020204" pitchFamily="34" charset="0"/>
                          <a:cs typeface="Arial" panose="020B060402020202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'12_DS%OE_Peer'!$N$7:$N$16</c:f>
              <c:strCache>
                <c:ptCount val="10"/>
                <c:pt idx="0">
                  <c:v>Hamilton County, TN (Aaa)</c:v>
                </c:pt>
                <c:pt idx="1">
                  <c:v>Cumberland County, NC (Aa1)</c:v>
                </c:pt>
                <c:pt idx="2">
                  <c:v>Mobile County, AL (Aa1)</c:v>
                </c:pt>
                <c:pt idx="3">
                  <c:v>Knox County, TN (Aa1)</c:v>
                </c:pt>
                <c:pt idx="4">
                  <c:v>Rutherford County, TN (Aa1)</c:v>
                </c:pt>
                <c:pt idx="5">
                  <c:v>Charleston County, SC (Aaa)</c:v>
                </c:pt>
                <c:pt idx="6">
                  <c:v>Williamson County, TN (Aaa)</c:v>
                </c:pt>
                <c:pt idx="7">
                  <c:v>Blount County, TN (Aa2)</c:v>
                </c:pt>
                <c:pt idx="8">
                  <c:v>Shelby County, TN (Aa1)</c:v>
                </c:pt>
                <c:pt idx="9">
                  <c:v>Richland County, SC (Aaa)</c:v>
                </c:pt>
              </c:strCache>
            </c:strRef>
          </c:cat>
          <c:val>
            <c:numRef>
              <c:f>'12_DS%OE_Peer'!$P$7:$P$16</c:f>
              <c:numCache>
                <c:formatCode>0.0%</c:formatCode>
                <c:ptCount val="10"/>
                <c:pt idx="0">
                  <c:v>5.8000000000000003E-2</c:v>
                </c:pt>
                <c:pt idx="1">
                  <c:v>7.3999999999999996E-2</c:v>
                </c:pt>
                <c:pt idx="2">
                  <c:v>8.2000000000000003E-2</c:v>
                </c:pt>
                <c:pt idx="3">
                  <c:v>8.6999999999999994E-2</c:v>
                </c:pt>
                <c:pt idx="4">
                  <c:v>9.7000000000000003E-2</c:v>
                </c:pt>
                <c:pt idx="5">
                  <c:v>0.128</c:v>
                </c:pt>
                <c:pt idx="6">
                  <c:v>0.151</c:v>
                </c:pt>
                <c:pt idx="7">
                  <c:v>0.17799999999999999</c:v>
                </c:pt>
                <c:pt idx="8">
                  <c:v>0.23499999999999999</c:v>
                </c:pt>
                <c:pt idx="9">
                  <c:v>0.30099999999999999</c:v>
                </c:pt>
              </c:numCache>
            </c:numRef>
          </c:val>
        </c:ser>
        <c:dLbls>
          <c:showLegendKey val="0"/>
          <c:showVal val="0"/>
          <c:showCatName val="0"/>
          <c:showSerName val="0"/>
          <c:showPercent val="0"/>
          <c:showBubbleSize val="0"/>
        </c:dLbls>
        <c:gapWidth val="150"/>
        <c:axId val="409510056"/>
        <c:axId val="409510448"/>
      </c:barChart>
      <c:lineChart>
        <c:grouping val="standard"/>
        <c:varyColors val="0"/>
        <c:ser>
          <c:idx val="5"/>
          <c:order val="1"/>
          <c:tx>
            <c:strRef>
              <c:f>'12_DS%OE_Peer'!$S$6</c:f>
              <c:strCache>
                <c:ptCount val="1"/>
                <c:pt idx="0">
                  <c:v>Peer Group Median</c:v>
                </c:pt>
              </c:strCache>
            </c:strRef>
          </c:tx>
          <c:spPr>
            <a:ln>
              <a:solidFill>
                <a:schemeClr val="accent3">
                  <a:lumMod val="75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3728011873108726E-2"/>
                  <c:y val="7.6923076923075982E-3"/>
                </c:manualLayout>
              </c:layout>
              <c:tx>
                <c:rich>
                  <a:bodyPr/>
                  <a:lstStyle/>
                  <a:p>
                    <a:fld id="{E11117FE-068B-435A-9110-CA36AD79BEF0}"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5444013357247583E-2"/>
                  <c:y val="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3">
                        <a:lumMod val="75000"/>
                      </a:schemeClr>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'12_DS%OE_Peer'!$N$7:$N$16</c:f>
              <c:strCache>
                <c:ptCount val="10"/>
                <c:pt idx="0">
                  <c:v>Hamilton County, TN (Aaa)</c:v>
                </c:pt>
                <c:pt idx="1">
                  <c:v>Cumberland County, NC (Aa1)</c:v>
                </c:pt>
                <c:pt idx="2">
                  <c:v>Mobile County, AL (Aa1)</c:v>
                </c:pt>
                <c:pt idx="3">
                  <c:v>Knox County, TN (Aa1)</c:v>
                </c:pt>
                <c:pt idx="4">
                  <c:v>Rutherford County, TN (Aa1)</c:v>
                </c:pt>
                <c:pt idx="5">
                  <c:v>Charleston County, SC (Aaa)</c:v>
                </c:pt>
                <c:pt idx="6">
                  <c:v>Williamson County, TN (Aaa)</c:v>
                </c:pt>
                <c:pt idx="7">
                  <c:v>Blount County, TN (Aa2)</c:v>
                </c:pt>
                <c:pt idx="8">
                  <c:v>Shelby County, TN (Aa1)</c:v>
                </c:pt>
                <c:pt idx="9">
                  <c:v>Richland County, SC (Aaa)</c:v>
                </c:pt>
              </c:strCache>
            </c:strRef>
          </c:cat>
          <c:val>
            <c:numRef>
              <c:f>'12_DS%OE_Peer'!$S$7:$S$16</c:f>
              <c:numCache>
                <c:formatCode>0.0%</c:formatCode>
                <c:ptCount val="10"/>
                <c:pt idx="0">
                  <c:v>0.112</c:v>
                </c:pt>
                <c:pt idx="1">
                  <c:v>0.112</c:v>
                </c:pt>
                <c:pt idx="2">
                  <c:v>0.112</c:v>
                </c:pt>
                <c:pt idx="3">
                  <c:v>0.112</c:v>
                </c:pt>
                <c:pt idx="4">
                  <c:v>0.112</c:v>
                </c:pt>
                <c:pt idx="5">
                  <c:v>0.112</c:v>
                </c:pt>
                <c:pt idx="6">
                  <c:v>0.112</c:v>
                </c:pt>
                <c:pt idx="7">
                  <c:v>0.112</c:v>
                </c:pt>
                <c:pt idx="8">
                  <c:v>0.112</c:v>
                </c:pt>
                <c:pt idx="9">
                  <c:v>0.112</c:v>
                </c:pt>
              </c:numCache>
            </c:numRef>
          </c:val>
          <c:smooth val="0"/>
        </c:ser>
        <c:ser>
          <c:idx val="3"/>
          <c:order val="2"/>
          <c:tx>
            <c:strRef>
              <c:f>'12_DS%OE_Peer'!$Q$6</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444013357247459E-2"/>
                  <c:y val="7.692307692307598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7160014841386191E-2"/>
                  <c:y val="4.7008003968073819E-17"/>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4">
                        <a:lumMod val="75000"/>
                      </a:schemeClr>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'12_DS%OE_Peer'!$N$7:$N$16</c:f>
              <c:strCache>
                <c:ptCount val="10"/>
                <c:pt idx="0">
                  <c:v>Hamilton County, TN (Aaa)</c:v>
                </c:pt>
                <c:pt idx="1">
                  <c:v>Cumberland County, NC (Aa1)</c:v>
                </c:pt>
                <c:pt idx="2">
                  <c:v>Mobile County, AL (Aa1)</c:v>
                </c:pt>
                <c:pt idx="3">
                  <c:v>Knox County, TN (Aa1)</c:v>
                </c:pt>
                <c:pt idx="4">
                  <c:v>Rutherford County, TN (Aa1)</c:v>
                </c:pt>
                <c:pt idx="5">
                  <c:v>Charleston County, SC (Aaa)</c:v>
                </c:pt>
                <c:pt idx="6">
                  <c:v>Williamson County, TN (Aaa)</c:v>
                </c:pt>
                <c:pt idx="7">
                  <c:v>Blount County, TN (Aa2)</c:v>
                </c:pt>
                <c:pt idx="8">
                  <c:v>Shelby County, TN (Aa1)</c:v>
                </c:pt>
                <c:pt idx="9">
                  <c:v>Richland County, SC (Aaa)</c:v>
                </c:pt>
              </c:strCache>
            </c:strRef>
          </c:cat>
          <c:val>
            <c:numRef>
              <c:f>'12_DS%OE_Peer'!$Q$7:$Q$16</c:f>
              <c:numCache>
                <c:formatCode>0.0%</c:formatCode>
                <c:ptCount val="10"/>
                <c:pt idx="0">
                  <c:v>6.6000000000000003E-2</c:v>
                </c:pt>
                <c:pt idx="1">
                  <c:v>6.6000000000000003E-2</c:v>
                </c:pt>
                <c:pt idx="2">
                  <c:v>6.6000000000000003E-2</c:v>
                </c:pt>
                <c:pt idx="3">
                  <c:v>6.6000000000000003E-2</c:v>
                </c:pt>
                <c:pt idx="4">
                  <c:v>6.6000000000000003E-2</c:v>
                </c:pt>
                <c:pt idx="5">
                  <c:v>6.6000000000000003E-2</c:v>
                </c:pt>
                <c:pt idx="6">
                  <c:v>6.6000000000000003E-2</c:v>
                </c:pt>
                <c:pt idx="7">
                  <c:v>6.6000000000000003E-2</c:v>
                </c:pt>
                <c:pt idx="8">
                  <c:v>6.6000000000000003E-2</c:v>
                </c:pt>
                <c:pt idx="9">
                  <c:v>6.6000000000000003E-2</c:v>
                </c:pt>
              </c:numCache>
            </c:numRef>
          </c:val>
          <c:smooth val="0"/>
        </c:ser>
        <c:ser>
          <c:idx val="2"/>
          <c:order val="4"/>
          <c:tx>
            <c:strRef>
              <c:f>'12_DS%OE_Peer'!$R$6</c:f>
              <c:strCache>
                <c:ptCount val="1"/>
                <c:pt idx="0">
                  <c:v>Median of Aaa Counties Nationwide</c:v>
                </c:pt>
              </c:strCache>
            </c:strRef>
          </c:tx>
          <c:spPr>
            <a:ln>
              <a:solidFill>
                <a:schemeClr val="accent1">
                  <a:lumMod val="75000"/>
                </a:schemeClr>
              </a:solidFill>
              <a:prstDash val="solid"/>
            </a:ln>
          </c:spPr>
          <c:marker>
            <c:symbol val="none"/>
          </c:marker>
          <c:dLbls>
            <c:dLbl>
              <c:idx val="6"/>
              <c:layout>
                <c:manualLayout>
                  <c:x val="0.26451825082428876"/>
                  <c:y val="-2.0189783969311528E-7"/>
                </c:manualLayout>
              </c:layout>
              <c:tx>
                <c:rich>
                  <a:bodyPr/>
                  <a:lstStyle/>
                  <a:p>
                    <a:fld id="{3677E7BB-7ED4-4F0C-A8B5-64A4D7A15359}"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6.5408571846279781E-2"/>
                      <c:h val="3.6999999999999998E-2"/>
                    </c:manualLayout>
                  </c15:layout>
                  <c15:dlblFieldTable/>
                  <c15:showDataLabelsRange val="0"/>
                </c:ext>
              </c:extLst>
            </c:dLbl>
            <c:spPr>
              <a:noFill/>
              <a:ln>
                <a:noFill/>
              </a:ln>
              <a:effectLst/>
            </c:spPr>
            <c:txPr>
              <a:bodyPr wrap="square" lIns="38100" tIns="19050" rIns="38100" bIns="19050" anchor="ctr">
                <a:spAutoFit/>
              </a:bodyPr>
              <a:lstStyle/>
              <a:p>
                <a:pPr>
                  <a:defRPr b="1">
                    <a:solidFill>
                      <a:schemeClr val="accent1">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'12_DS%OE_Peer'!$N$7:$N$16</c:f>
              <c:strCache>
                <c:ptCount val="10"/>
                <c:pt idx="0">
                  <c:v>Hamilton County, TN (Aaa)</c:v>
                </c:pt>
                <c:pt idx="1">
                  <c:v>Cumberland County, NC (Aa1)</c:v>
                </c:pt>
                <c:pt idx="2">
                  <c:v>Mobile County, AL (Aa1)</c:v>
                </c:pt>
                <c:pt idx="3">
                  <c:v>Knox County, TN (Aa1)</c:v>
                </c:pt>
                <c:pt idx="4">
                  <c:v>Rutherford County, TN (Aa1)</c:v>
                </c:pt>
                <c:pt idx="5">
                  <c:v>Charleston County, SC (Aaa)</c:v>
                </c:pt>
                <c:pt idx="6">
                  <c:v>Williamson County, TN (Aaa)</c:v>
                </c:pt>
                <c:pt idx="7">
                  <c:v>Blount County, TN (Aa2)</c:v>
                </c:pt>
                <c:pt idx="8">
                  <c:v>Shelby County, TN (Aa1)</c:v>
                </c:pt>
                <c:pt idx="9">
                  <c:v>Richland County, SC (Aaa)</c:v>
                </c:pt>
              </c:strCache>
            </c:strRef>
          </c:cat>
          <c:val>
            <c:numRef>
              <c:f>'12_DS%OE_Peer'!$R$7:$R$16</c:f>
              <c:numCache>
                <c:formatCode>0.0%</c:formatCode>
                <c:ptCount val="10"/>
                <c:pt idx="0">
                  <c:v>8.1000000000000003E-2</c:v>
                </c:pt>
                <c:pt idx="1">
                  <c:v>8.1000000000000003E-2</c:v>
                </c:pt>
                <c:pt idx="2">
                  <c:v>8.1000000000000003E-2</c:v>
                </c:pt>
                <c:pt idx="3">
                  <c:v>8.1000000000000003E-2</c:v>
                </c:pt>
                <c:pt idx="4">
                  <c:v>8.1000000000000003E-2</c:v>
                </c:pt>
                <c:pt idx="5">
                  <c:v>8.1000000000000003E-2</c:v>
                </c:pt>
                <c:pt idx="6">
                  <c:v>8.1000000000000003E-2</c:v>
                </c:pt>
                <c:pt idx="7">
                  <c:v>8.1000000000000003E-2</c:v>
                </c:pt>
                <c:pt idx="8">
                  <c:v>8.1000000000000003E-2</c:v>
                </c:pt>
                <c:pt idx="9">
                  <c:v>8.1000000000000003E-2</c:v>
                </c:pt>
              </c:numCache>
            </c:numRef>
          </c:val>
          <c:smooth val="0"/>
        </c:ser>
        <c:dLbls>
          <c:showLegendKey val="0"/>
          <c:showVal val="0"/>
          <c:showCatName val="0"/>
          <c:showSerName val="0"/>
          <c:showPercent val="0"/>
          <c:showBubbleSize val="0"/>
        </c:dLbls>
        <c:marker val="1"/>
        <c:smooth val="0"/>
        <c:axId val="409510056"/>
        <c:axId val="409510448"/>
      </c:lineChart>
      <c:catAx>
        <c:axId val="409510056"/>
        <c:scaling>
          <c:orientation val="minMax"/>
        </c:scaling>
        <c:delete val="0"/>
        <c:axPos val="b"/>
        <c:numFmt formatCode="General" sourceLinked="1"/>
        <c:majorTickMark val="out"/>
        <c:minorTickMark val="none"/>
        <c:tickLblPos val="nextTo"/>
        <c:txPr>
          <a:bodyPr rot="0"/>
          <a:lstStyle/>
          <a:p>
            <a:pPr>
              <a:defRPr sz="900"/>
            </a:pPr>
            <a:endParaRPr lang="en-US"/>
          </a:p>
        </c:txPr>
        <c:crossAx val="409510448"/>
        <c:crosses val="autoZero"/>
        <c:auto val="1"/>
        <c:lblAlgn val="ctr"/>
        <c:lblOffset val="100"/>
        <c:noMultiLvlLbl val="0"/>
      </c:catAx>
      <c:valAx>
        <c:axId val="409510448"/>
        <c:scaling>
          <c:orientation val="minMax"/>
        </c:scaling>
        <c:delete val="0"/>
        <c:axPos val="l"/>
        <c:majorGridlines>
          <c:spPr>
            <a:ln>
              <a:solidFill>
                <a:schemeClr val="bg1">
                  <a:lumMod val="85000"/>
                </a:schemeClr>
              </a:solidFill>
              <a:prstDash val="dash"/>
            </a:ln>
          </c:spPr>
        </c:majorGridlines>
        <c:numFmt formatCode="0%" sourceLinked="0"/>
        <c:majorTickMark val="out"/>
        <c:minorTickMark val="none"/>
        <c:tickLblPos val="nextTo"/>
        <c:crossAx val="409510056"/>
        <c:crosses val="autoZero"/>
        <c:crossBetween val="between"/>
      </c:valAx>
    </c:plotArea>
    <c:legend>
      <c:legendPos val="b"/>
      <c:legendEntry>
        <c:idx val="0"/>
        <c:delete val="1"/>
      </c:legendEntry>
      <c:legendEntry>
        <c:idx val="1"/>
        <c:delete val="1"/>
      </c:legendEntry>
      <c:layout>
        <c:manualLayout>
          <c:xMode val="edge"/>
          <c:yMode val="edge"/>
          <c:x val="6.5443837703552235E-2"/>
          <c:y val="0.8408130426004442"/>
          <c:w val="0.89999994595270916"/>
          <c:h val="4.6366444579043008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3598563206821E-2"/>
          <c:y val="0.10789117706440542"/>
          <c:w val="0.87697836730160528"/>
          <c:h val="0.76612275388653339"/>
        </c:manualLayout>
      </c:layout>
      <c:barChart>
        <c:barDir val="col"/>
        <c:grouping val="stacked"/>
        <c:varyColors val="0"/>
        <c:ser>
          <c:idx val="1"/>
          <c:order val="0"/>
          <c:tx>
            <c:strRef>
              <c:f>'6_EBICap'!$O$4</c:f>
              <c:strCache>
                <c:ptCount val="1"/>
                <c:pt idx="0">
                  <c:v>Historical per Capita Effective Buying Income</c:v>
                </c:pt>
              </c:strCache>
            </c:strRef>
          </c:tx>
          <c:spPr>
            <a:solidFill>
              <a:srgbClr val="3E6BB4"/>
            </a:solidFill>
            <a:ln>
              <a:noFill/>
            </a:ln>
          </c:spPr>
          <c:invertIfNegative val="0"/>
          <c:dLbls>
            <c:dLbl>
              <c:idx val="1"/>
              <c:layout>
                <c:manualLayout>
                  <c:x val="-6.2919327568974379E-17"/>
                  <c:y val="-0.2468647284474056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2576277003836058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30465859075307894"/>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'6_EBICap'!$N$5:$N$9</c:f>
              <c:numCache>
                <c:formatCode>General</c:formatCode>
                <c:ptCount val="5"/>
                <c:pt idx="0">
                  <c:v>2013</c:v>
                </c:pt>
                <c:pt idx="1">
                  <c:v>2014</c:v>
                </c:pt>
                <c:pt idx="2">
                  <c:v>2015</c:v>
                </c:pt>
                <c:pt idx="3">
                  <c:v>2016</c:v>
                </c:pt>
                <c:pt idx="4">
                  <c:v>2017</c:v>
                </c:pt>
              </c:numCache>
            </c:numRef>
          </c:cat>
          <c:val>
            <c:numRef>
              <c:f>'6_EBICap'!$O$5:$O$9</c:f>
              <c:numCache>
                <c:formatCode>"$"#,##0</c:formatCode>
                <c:ptCount val="5"/>
                <c:pt idx="0">
                  <c:v>21290.388941008918</c:v>
                </c:pt>
                <c:pt idx="1">
                  <c:v>22968.251644468484</c:v>
                </c:pt>
                <c:pt idx="2">
                  <c:v>23409.54781125185</c:v>
                </c:pt>
                <c:pt idx="3">
                  <c:v>25687.157430298339</c:v>
                </c:pt>
                <c:pt idx="4">
                  <c:v>24771.143668290631</c:v>
                </c:pt>
              </c:numCache>
            </c:numRef>
          </c:val>
        </c:ser>
        <c:dLbls>
          <c:showLegendKey val="0"/>
          <c:showVal val="0"/>
          <c:showCatName val="0"/>
          <c:showSerName val="0"/>
          <c:showPercent val="0"/>
          <c:showBubbleSize val="0"/>
        </c:dLbls>
        <c:gapWidth val="150"/>
        <c:overlap val="100"/>
        <c:axId val="406118448"/>
        <c:axId val="406183944"/>
      </c:barChart>
      <c:lineChart>
        <c:grouping val="standard"/>
        <c:varyColors val="0"/>
        <c:ser>
          <c:idx val="3"/>
          <c:order val="1"/>
          <c:tx>
            <c:strRef>
              <c:f>'6_EBICap'!$P$4</c:f>
              <c:strCache>
                <c:ptCount val="1"/>
                <c:pt idx="0">
                  <c:v>U.S. EBI</c:v>
                </c:pt>
              </c:strCache>
            </c:strRef>
          </c:tx>
          <c:spPr>
            <a:ln w="25400" cap="flat" cmpd="sng" algn="ctr">
              <a:solidFill>
                <a:srgbClr val="EA7163"/>
              </a:solidFill>
              <a:prstDash val="solid"/>
            </a:ln>
            <a:effectLst/>
          </c:spPr>
          <c:marker>
            <c:symbol val="none"/>
          </c:marker>
          <c:dLbls>
            <c:dLbl>
              <c:idx val="0"/>
              <c:layout>
                <c:manualLayout>
                  <c:x val="-4.2900037103465176E-2"/>
                  <c:y val="-4.64167171411265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900037103465162E-2"/>
                  <c:y val="-4.12885120129214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900037103465162E-2"/>
                  <c:y val="-2.59038966283060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3354845055875439E-2"/>
                  <c:y val="-6.56410256410256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spPr>
                <a:noFill/>
                <a:ln>
                  <a:noFill/>
                </a:ln>
                <a:effectLst/>
              </c:spPr>
              <c:txPr>
                <a:bodyPr wrap="square" lIns="38100" tIns="19050" rIns="38100" bIns="19050" anchor="ctr" anchorCtr="0">
                  <a:spAutoFit/>
                </a:bodyPr>
                <a:lstStyle/>
                <a:p>
                  <a:pPr algn="ctr" rtl="0">
                    <a:defRPr lang="en-US" sz="1000"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accent5"/>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'6_EBICap'!$P$5:$P$9</c:f>
              <c:numCache>
                <c:formatCode>"$"#,##0</c:formatCode>
                <c:ptCount val="5"/>
                <c:pt idx="0">
                  <c:v>21399.444391805831</c:v>
                </c:pt>
                <c:pt idx="1">
                  <c:v>22013.781909416441</c:v>
                </c:pt>
                <c:pt idx="2">
                  <c:v>23029.968160394772</c:v>
                </c:pt>
                <c:pt idx="3">
                  <c:v>24060.833611870901</c:v>
                </c:pt>
                <c:pt idx="4">
                  <c:v>24968.7667015267</c:v>
                </c:pt>
              </c:numCache>
            </c:numRef>
          </c:val>
          <c:smooth val="0"/>
        </c:ser>
        <c:ser>
          <c:idx val="5"/>
          <c:order val="2"/>
          <c:tx>
            <c:strRef>
              <c:f>'6_EBICap'!$Q$4</c:f>
              <c:strCache>
                <c:ptCount val="1"/>
                <c:pt idx="0">
                  <c:v>Peer Group Median</c:v>
                </c:pt>
              </c:strCache>
            </c:strRef>
          </c:tx>
          <c:spPr>
            <a:ln>
              <a:solidFill>
                <a:srgbClr val="FBB600"/>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4.1184035619326431E-2"/>
                  <c:y val="-2.3504001984036909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9064606239813776E-2"/>
                  <c:y val="-2.564506359781926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'6_EBICap'!$Q$5:$Q$9</c:f>
              <c:numCache>
                <c:formatCode>"$"#,##0</c:formatCode>
                <c:ptCount val="5"/>
                <c:pt idx="0">
                  <c:v>22602.590667731372</c:v>
                </c:pt>
                <c:pt idx="1">
                  <c:v>22602.590667731372</c:v>
                </c:pt>
                <c:pt idx="2">
                  <c:v>22602.590667731372</c:v>
                </c:pt>
                <c:pt idx="3">
                  <c:v>22602.590667731372</c:v>
                </c:pt>
                <c:pt idx="4">
                  <c:v>22602.590667731372</c:v>
                </c:pt>
              </c:numCache>
            </c:numRef>
          </c:val>
          <c:smooth val="0"/>
        </c:ser>
        <c:dLbls>
          <c:showLegendKey val="0"/>
          <c:showVal val="0"/>
          <c:showCatName val="0"/>
          <c:showSerName val="0"/>
          <c:showPercent val="0"/>
          <c:showBubbleSize val="0"/>
        </c:dLbls>
        <c:marker val="1"/>
        <c:smooth val="0"/>
        <c:axId val="406118448"/>
        <c:axId val="406183944"/>
      </c:lineChart>
      <c:catAx>
        <c:axId val="406118448"/>
        <c:scaling>
          <c:orientation val="minMax"/>
        </c:scaling>
        <c:delete val="0"/>
        <c:axPos val="b"/>
        <c:numFmt formatCode="General" sourceLinked="1"/>
        <c:majorTickMark val="out"/>
        <c:minorTickMark val="none"/>
        <c:tickLblPos val="nextTo"/>
        <c:crossAx val="406183944"/>
        <c:crosses val="autoZero"/>
        <c:auto val="1"/>
        <c:lblAlgn val="ctr"/>
        <c:lblOffset val="100"/>
        <c:noMultiLvlLbl val="0"/>
      </c:catAx>
      <c:valAx>
        <c:axId val="406183944"/>
        <c:scaling>
          <c:orientation val="minMax"/>
        </c:scaling>
        <c:delete val="0"/>
        <c:axPos val="l"/>
        <c:majorGridlines>
          <c:spPr>
            <a:ln>
              <a:solidFill>
                <a:schemeClr val="bg1">
                  <a:lumMod val="85000"/>
                </a:schemeClr>
              </a:solidFill>
              <a:prstDash val="dash"/>
            </a:ln>
          </c:spPr>
        </c:majorGridlines>
        <c:numFmt formatCode="&quot;$&quot;#,##0" sourceLinked="0"/>
        <c:majorTickMark val="out"/>
        <c:minorTickMark val="none"/>
        <c:tickLblPos val="nextTo"/>
        <c:crossAx val="406118448"/>
        <c:crosses val="autoZero"/>
        <c:crossBetween val="between"/>
      </c:valAx>
    </c:plotArea>
    <c:legend>
      <c:legendPos val="b"/>
      <c:legendEntry>
        <c:idx val="0"/>
        <c:delete val="1"/>
      </c:legendEntry>
      <c:layout>
        <c:manualLayout>
          <c:xMode val="edge"/>
          <c:yMode val="edge"/>
          <c:x val="1.4171580436007129E-2"/>
          <c:y val="0.91203800913774657"/>
          <c:w val="0.90723178010282957"/>
          <c:h val="8.6489987362690771E-2"/>
        </c:manualLayout>
      </c:layout>
      <c:overlay val="0"/>
    </c:legend>
    <c:plotVisOnly val="1"/>
    <c:dispBlanksAs val="gap"/>
    <c:showDLblsOverMax val="0"/>
  </c:chart>
  <c:spPr>
    <a:ln>
      <a:noFill/>
    </a:ln>
  </c:spPr>
  <c:txPr>
    <a:bodyPr/>
    <a:lstStyle/>
    <a:p>
      <a:pPr>
        <a:defRPr>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'7_UERate'!$O$3</c:f>
              <c:strCache>
                <c:ptCount val="1"/>
                <c:pt idx="0">
                  <c:v>Knox County, TN</c:v>
                </c:pt>
              </c:strCache>
            </c:strRef>
          </c:tx>
          <c:spPr>
            <a:solidFill>
              <a:srgbClr val="3E6BB4"/>
            </a:solidFill>
            <a:ln>
              <a:noFill/>
            </a:ln>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'7_UERate'!$N$4:$N$8</c:f>
              <c:numCache>
                <c:formatCode>General</c:formatCode>
                <c:ptCount val="5"/>
                <c:pt idx="0">
                  <c:v>2013</c:v>
                </c:pt>
                <c:pt idx="1">
                  <c:v>2014</c:v>
                </c:pt>
                <c:pt idx="2">
                  <c:v>2015</c:v>
                </c:pt>
                <c:pt idx="3">
                  <c:v>2016</c:v>
                </c:pt>
                <c:pt idx="4">
                  <c:v>2017</c:v>
                </c:pt>
              </c:numCache>
            </c:numRef>
          </c:cat>
          <c:val>
            <c:numRef>
              <c:f>'7_UERate'!$O$4:$O$8</c:f>
              <c:numCache>
                <c:formatCode>0.0%</c:formatCode>
                <c:ptCount val="5"/>
                <c:pt idx="0">
                  <c:v>6.3E-2</c:v>
                </c:pt>
                <c:pt idx="1">
                  <c:v>5.3999999999999999E-2</c:v>
                </c:pt>
                <c:pt idx="2">
                  <c:v>4.7E-2</c:v>
                </c:pt>
                <c:pt idx="3">
                  <c:v>0.04</c:v>
                </c:pt>
                <c:pt idx="4">
                  <c:v>3.2000000000000001E-2</c:v>
                </c:pt>
              </c:numCache>
            </c:numRef>
          </c:val>
        </c:ser>
        <c:dLbls>
          <c:showLegendKey val="0"/>
          <c:showVal val="0"/>
          <c:showCatName val="0"/>
          <c:showSerName val="0"/>
          <c:showPercent val="0"/>
          <c:showBubbleSize val="0"/>
        </c:dLbls>
        <c:gapWidth val="150"/>
        <c:overlap val="100"/>
        <c:axId val="408619632"/>
        <c:axId val="409503000"/>
      </c:barChart>
      <c:lineChart>
        <c:grouping val="standard"/>
        <c:varyColors val="0"/>
        <c:ser>
          <c:idx val="3"/>
          <c:order val="1"/>
          <c:tx>
            <c:strRef>
              <c:f>'7_UERate'!$P$3</c:f>
              <c:strCache>
                <c:ptCount val="1"/>
                <c:pt idx="0">
                  <c:v>Tennessee</c:v>
                </c:pt>
              </c:strCache>
            </c:strRef>
          </c:tx>
          <c:spPr>
            <a:ln>
              <a:solidFill>
                <a:schemeClr val="accent1">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4478729931485837E-2"/>
                  <c:y val="-1.05424321959755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30801929380175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C8B9A3">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val>
            <c:numRef>
              <c:f>'7_UERate'!$P$4:$P$8</c:f>
              <c:numCache>
                <c:formatCode>0.0%</c:formatCode>
                <c:ptCount val="5"/>
                <c:pt idx="0">
                  <c:v>7.8E-2</c:v>
                </c:pt>
                <c:pt idx="1">
                  <c:v>6.6000000000000003E-2</c:v>
                </c:pt>
                <c:pt idx="2">
                  <c:v>5.6000000000000001E-2</c:v>
                </c:pt>
                <c:pt idx="3">
                  <c:v>4.7E-2</c:v>
                </c:pt>
                <c:pt idx="4">
                  <c:v>3.6999999999999998E-2</c:v>
                </c:pt>
              </c:numCache>
            </c:numRef>
          </c:val>
          <c:smooth val="0"/>
        </c:ser>
        <c:ser>
          <c:idx val="5"/>
          <c:order val="2"/>
          <c:tx>
            <c:strRef>
              <c:f>'7_UERate'!$Q$3</c:f>
              <c:strCache>
                <c:ptCount val="1"/>
                <c:pt idx="0">
                  <c:v>United States</c:v>
                </c:pt>
              </c:strCache>
            </c:strRef>
          </c:tx>
          <c:spPr>
            <a:ln>
              <a:solidFill>
                <a:srgbClr val="EA7163"/>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2674978127734033E-2"/>
                  <c:y val="8.522406921357052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307748685865044E-2"/>
                  <c:y val="2.563698768423178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val>
            <c:numRef>
              <c:f>'7_UERate'!$Q$4:$Q$8</c:f>
              <c:numCache>
                <c:formatCode>0.0%</c:formatCode>
                <c:ptCount val="5"/>
                <c:pt idx="0">
                  <c:v>7.3999999999999996E-2</c:v>
                </c:pt>
                <c:pt idx="1">
                  <c:v>6.2E-2</c:v>
                </c:pt>
                <c:pt idx="2">
                  <c:v>5.2999999999999999E-2</c:v>
                </c:pt>
                <c:pt idx="3">
                  <c:v>4.9000000000000002E-2</c:v>
                </c:pt>
                <c:pt idx="4">
                  <c:v>4.3999999999999997E-2</c:v>
                </c:pt>
              </c:numCache>
            </c:numRef>
          </c:val>
          <c:smooth val="0"/>
        </c:ser>
        <c:ser>
          <c:idx val="4"/>
          <c:order val="3"/>
          <c:tx>
            <c:strRef>
              <c:f>'7_UERate'!$R$3</c:f>
              <c:strCache>
                <c:ptCount val="1"/>
                <c:pt idx="0">
                  <c:v>Knoxville, TN MSA</c:v>
                </c:pt>
              </c:strCache>
            </c:strRef>
          </c:tx>
          <c:spPr>
            <a:ln>
              <a:solidFill>
                <a:srgbClr val="FBB600"/>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087136835168318E-2"/>
                  <c:y val="1.5644988820841838E-2"/>
                </c:manualLayout>
              </c:layout>
              <c:tx>
                <c:rich>
                  <a:bodyPr/>
                  <a:lstStyle/>
                  <a:p>
                    <a:fld id="{987D685E-A50A-443D-98D1-22BFEF1C7531}" type="VALUE">
                      <a:rPr lang="en-US" sz="1000" b="1" i="0" u="none" strike="noStrike" kern="1200" baseline="0" dirty="0">
                        <a:solidFill>
                          <a:srgbClr val="FFD051">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2303425274080569E-2"/>
                  <c:y val="2.05128205128205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val>
            <c:numRef>
              <c:f>'7_UERate'!$R$4:$R$8</c:f>
              <c:numCache>
                <c:formatCode>0.0%</c:formatCode>
                <c:ptCount val="5"/>
                <c:pt idx="0">
                  <c:v>7.1999999999999995E-2</c:v>
                </c:pt>
                <c:pt idx="1">
                  <c:v>6.0999999999999999E-2</c:v>
                </c:pt>
                <c:pt idx="2">
                  <c:v>5.1999999999999998E-2</c:v>
                </c:pt>
                <c:pt idx="3">
                  <c:v>4.3999999999999997E-2</c:v>
                </c:pt>
                <c:pt idx="4">
                  <c:v>3.5000000000000003E-2</c:v>
                </c:pt>
              </c:numCache>
            </c:numRef>
          </c:val>
          <c:smooth val="0"/>
        </c:ser>
        <c:dLbls>
          <c:showLegendKey val="0"/>
          <c:showVal val="0"/>
          <c:showCatName val="0"/>
          <c:showSerName val="0"/>
          <c:showPercent val="0"/>
          <c:showBubbleSize val="0"/>
        </c:dLbls>
        <c:marker val="1"/>
        <c:smooth val="0"/>
        <c:axId val="408619632"/>
        <c:axId val="409503000"/>
      </c:lineChart>
      <c:catAx>
        <c:axId val="408619632"/>
        <c:scaling>
          <c:orientation val="minMax"/>
        </c:scaling>
        <c:delete val="0"/>
        <c:axPos val="b"/>
        <c:numFmt formatCode="General" sourceLinked="1"/>
        <c:majorTickMark val="out"/>
        <c:minorTickMark val="none"/>
        <c:tickLblPos val="nextTo"/>
        <c:crossAx val="409503000"/>
        <c:crosses val="autoZero"/>
        <c:auto val="1"/>
        <c:lblAlgn val="ctr"/>
        <c:lblOffset val="100"/>
        <c:noMultiLvlLbl val="0"/>
      </c:catAx>
      <c:valAx>
        <c:axId val="409503000"/>
        <c:scaling>
          <c:orientation val="minMax"/>
        </c:scaling>
        <c:delete val="0"/>
        <c:axPos val="l"/>
        <c:majorGridlines>
          <c:spPr>
            <a:ln>
              <a:solidFill>
                <a:schemeClr val="bg1">
                  <a:lumMod val="85000"/>
                </a:schemeClr>
              </a:solidFill>
              <a:prstDash val="dash"/>
            </a:ln>
          </c:spPr>
        </c:majorGridlines>
        <c:numFmt formatCode="0.0%" sourceLinked="0"/>
        <c:majorTickMark val="out"/>
        <c:minorTickMark val="none"/>
        <c:tickLblPos val="nextTo"/>
        <c:crossAx val="408619632"/>
        <c:crosses val="autoZero"/>
        <c:crossBetween val="between"/>
      </c:valAx>
    </c:plotArea>
    <c:legend>
      <c:legendPos val="b"/>
      <c:overlay val="0"/>
    </c:legend>
    <c:plotVisOnly val="1"/>
    <c:dispBlanksAs val="gap"/>
    <c:showDLblsOverMax val="0"/>
  </c:chart>
  <c:spPr>
    <a:ln>
      <a:noFill/>
    </a:ln>
  </c:spPr>
  <c:txPr>
    <a:bodyPr/>
    <a:lstStyle/>
    <a:p>
      <a:pPr>
        <a:defRPr>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94099224880776E-2"/>
          <c:y val="0.10019886937209772"/>
          <c:w val="0.91134987702890147"/>
          <c:h val="0.71175085806581873"/>
        </c:manualLayout>
      </c:layout>
      <c:barChart>
        <c:barDir val="col"/>
        <c:grouping val="clustered"/>
        <c:varyColors val="0"/>
        <c:ser>
          <c:idx val="1"/>
          <c:order val="0"/>
          <c:tx>
            <c:strRef>
              <c:f>'1_GFB%GFR'!$O$6</c:f>
              <c:strCache>
                <c:ptCount val="1"/>
                <c:pt idx="0">
                  <c:v>GFB as % of GFRev</c:v>
                </c:pt>
              </c:strCache>
            </c:strRef>
          </c:tx>
          <c:spPr>
            <a:solidFill>
              <a:srgbClr val="3E6BB4"/>
            </a:solidFill>
          </c:spPr>
          <c:invertIfNegative val="0"/>
          <c:dLbls>
            <c:dLbl>
              <c:idx val="0"/>
              <c:layout>
                <c:manualLayout>
                  <c:x val="-1.5729831892243595E-17"/>
                  <c:y val="4.759943937086626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6.2919327568974379E-17"/>
                  <c:y val="5.069310450265628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86665702661707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'1_GFB%GFR'!$N$7:$N$11</c:f>
              <c:numCache>
                <c:formatCode>General</c:formatCode>
                <c:ptCount val="5"/>
                <c:pt idx="0">
                  <c:v>2013</c:v>
                </c:pt>
                <c:pt idx="1">
                  <c:v>2014</c:v>
                </c:pt>
                <c:pt idx="2">
                  <c:v>2015</c:v>
                </c:pt>
                <c:pt idx="3">
                  <c:v>2016</c:v>
                </c:pt>
                <c:pt idx="4">
                  <c:v>2017</c:v>
                </c:pt>
              </c:numCache>
            </c:numRef>
          </c:cat>
          <c:val>
            <c:numRef>
              <c:f>'1_GFB%GFR'!$O$7:$O$11</c:f>
              <c:numCache>
                <c:formatCode>0.0%</c:formatCode>
                <c:ptCount val="5"/>
                <c:pt idx="0">
                  <c:v>0.39</c:v>
                </c:pt>
                <c:pt idx="1">
                  <c:v>0.39200000000000002</c:v>
                </c:pt>
                <c:pt idx="2">
                  <c:v>0.40699999999999997</c:v>
                </c:pt>
                <c:pt idx="3">
                  <c:v>0.39900000000000002</c:v>
                </c:pt>
                <c:pt idx="4">
                  <c:v>0.40799999999999997</c:v>
                </c:pt>
              </c:numCache>
            </c:numRef>
          </c:val>
        </c:ser>
        <c:dLbls>
          <c:showLegendKey val="0"/>
          <c:showVal val="0"/>
          <c:showCatName val="0"/>
          <c:showSerName val="0"/>
          <c:showPercent val="0"/>
          <c:showBubbleSize val="0"/>
        </c:dLbls>
        <c:gapWidth val="150"/>
        <c:overlap val="100"/>
        <c:axId val="409503784"/>
        <c:axId val="409504176"/>
      </c:barChart>
      <c:lineChart>
        <c:grouping val="standard"/>
        <c:varyColors val="0"/>
        <c:ser>
          <c:idx val="2"/>
          <c:order val="1"/>
          <c:tx>
            <c:strRef>
              <c:f>'1_GFB%GFR'!$R$6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4.1184000524997814E-2"/>
                  <c:y val="2.5756265820076462E-3"/>
                </c:manualLayout>
              </c:layout>
              <c:tx>
                <c:rich>
                  <a:bodyPr/>
                  <a:lstStyle/>
                  <a:p>
                    <a:fld id="{3B64AC06-83E1-40A0-B266-E20D10C7E673}" type="VALUE">
                      <a:rPr lang="en-US" sz="1000" b="1" i="0" u="none" strike="noStrike" kern="1200" baseline="0">
                        <a:solidFill>
                          <a:srgbClr val="FFD051">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745602374621757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'1_GFB%GFR'!$R$7:$R$11</c:f>
              <c:numCache>
                <c:formatCode>0.0%</c:formatCode>
                <c:ptCount val="5"/>
                <c:pt idx="0">
                  <c:v>0.40699999999999997</c:v>
                </c:pt>
                <c:pt idx="1">
                  <c:v>0.40699999999999997</c:v>
                </c:pt>
                <c:pt idx="2">
                  <c:v>0.40699999999999997</c:v>
                </c:pt>
                <c:pt idx="3">
                  <c:v>0.40699999999999997</c:v>
                </c:pt>
                <c:pt idx="4">
                  <c:v>0.40699999999999997</c:v>
                </c:pt>
              </c:numCache>
            </c:numRef>
          </c:val>
          <c:smooth val="0"/>
        </c:ser>
        <c:ser>
          <c:idx val="0"/>
          <c:order val="2"/>
          <c:tx>
            <c:strRef>
              <c:f>'1_GFB%GFR'!$P$6</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4.1184035619326556E-2"/>
                  <c:y val="-4.5187732434398713E-6"/>
                </c:manualLayout>
              </c:layout>
              <c:tx>
                <c:rich>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fld id="{C0993293-8C38-4618-9E4A-B5409A710142}" type="VALUE">
                      <a:rPr lang="en-US" sz="1000" b="1" i="0" u="none" strike="noStrike" kern="1200" baseline="0">
                        <a:solidFill>
                          <a:srgbClr val="F39B48">
                            <a:lumMod val="75000"/>
                          </a:srgbClr>
                        </a:solidFill>
                        <a:latin typeface="+mn-lt"/>
                        <a:ea typeface="+mn-ea"/>
                        <a:cs typeface="+mn-cs"/>
                      </a:rPr>
                      <a:pPr algn="ctr" rtl="0">
                        <a:defRPr lang="en-US" sz="1000" b="1" i="0" u="none" strike="noStrike" kern="1200" baseline="0">
                          <a:solidFill>
                            <a:srgbClr val="F39B48">
                              <a:lumMod val="75000"/>
                            </a:srgb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7456023746217577E-2"/>
                  <c:y val="-2.3504001984036909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'1_GFB%GFR'!$P$7:$P$11</c:f>
              <c:numCache>
                <c:formatCode>0.0%</c:formatCode>
                <c:ptCount val="5"/>
                <c:pt idx="0">
                  <c:v>0.38</c:v>
                </c:pt>
                <c:pt idx="1">
                  <c:v>0.38</c:v>
                </c:pt>
                <c:pt idx="2">
                  <c:v>0.38</c:v>
                </c:pt>
                <c:pt idx="3">
                  <c:v>0.38</c:v>
                </c:pt>
                <c:pt idx="4">
                  <c:v>0.38</c:v>
                </c:pt>
              </c:numCache>
            </c:numRef>
          </c:val>
          <c:smooth val="0"/>
        </c:ser>
        <c:ser>
          <c:idx val="3"/>
          <c:order val="3"/>
          <c:tx>
            <c:strRef>
              <c:f>'1_GFB%GFR'!$Q$6</c:f>
              <c:strCache>
                <c:ptCount val="1"/>
                <c:pt idx="0">
                  <c:v>Median of Aaa Counties Nationwide</c:v>
                </c:pt>
              </c:strCache>
            </c:strRef>
          </c:tx>
          <c:spPr>
            <a:ln>
              <a:solidFill>
                <a:schemeClr val="accent1">
                  <a:lumMod val="75000"/>
                </a:schemeClr>
              </a:solidFill>
            </a:ln>
          </c:spPr>
          <c:marker>
            <c:symbol val="none"/>
          </c:marker>
          <c:dLbls>
            <c:dLbl>
              <c:idx val="4"/>
              <c:layout>
                <c:manualLayout>
                  <c:x val="4.1194439722812941E-2"/>
                  <c:y val="2.0407909660685318E-3"/>
                </c:manualLayout>
              </c:layout>
              <c:tx>
                <c:rich>
                  <a:bodyPr wrap="square" lIns="38100" tIns="19050" rIns="38100" bIns="19050" anchor="ctr" anchorCtr="0">
                    <a:spAutoFit/>
                  </a:bodyPr>
                  <a:lstStyle/>
                  <a:p>
                    <a:pPr algn="ctr" rtl="0">
                      <a:defRPr lang="en-US" sz="1000" b="1" i="0" u="none" strike="noStrike" kern="1200" baseline="0">
                        <a:solidFill>
                          <a:srgbClr val="C8B9A3">
                            <a:lumMod val="75000"/>
                          </a:srgbClr>
                        </a:solidFill>
                        <a:latin typeface="+mn-lt"/>
                        <a:ea typeface="+mn-ea"/>
                        <a:cs typeface="+mn-cs"/>
                      </a:defRPr>
                    </a:pPr>
                    <a:fld id="{2388A49C-0D43-41F7-B977-7FF601C49E50}" type="VALUE">
                      <a:rPr lang="en-US" sz="1000" b="1" i="0" u="none" strike="noStrike" kern="1200" baseline="0">
                        <a:solidFill>
                          <a:srgbClr val="C8B9A3">
                            <a:lumMod val="75000"/>
                          </a:srgbClr>
                        </a:solidFill>
                        <a:latin typeface="+mn-lt"/>
                        <a:ea typeface="+mn-ea"/>
                        <a:cs typeface="+mn-cs"/>
                      </a:rPr>
                      <a:pPr algn="ctr" rtl="0">
                        <a:defRPr lang="en-US" sz="1000" b="1" i="0" u="none" strike="noStrike" kern="1200" baseline="0">
                          <a:solidFill>
                            <a:srgbClr val="C8B9A3">
                              <a:lumMod val="75000"/>
                            </a:srgb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'1_GFB%GFR'!$Q$7:$Q$11</c:f>
              <c:numCache>
                <c:formatCode>0.0%</c:formatCode>
                <c:ptCount val="5"/>
                <c:pt idx="0">
                  <c:v>0.36</c:v>
                </c:pt>
                <c:pt idx="1">
                  <c:v>0.36</c:v>
                </c:pt>
                <c:pt idx="2">
                  <c:v>0.36</c:v>
                </c:pt>
                <c:pt idx="3">
                  <c:v>0.36</c:v>
                </c:pt>
                <c:pt idx="4">
                  <c:v>0.36</c:v>
                </c:pt>
              </c:numCache>
            </c:numRef>
          </c:val>
          <c:smooth val="0"/>
        </c:ser>
        <c:dLbls>
          <c:showLegendKey val="0"/>
          <c:showVal val="0"/>
          <c:showCatName val="0"/>
          <c:showSerName val="0"/>
          <c:showPercent val="0"/>
          <c:showBubbleSize val="0"/>
        </c:dLbls>
        <c:marker val="1"/>
        <c:smooth val="0"/>
        <c:axId val="409503784"/>
        <c:axId val="409504176"/>
      </c:lineChart>
      <c:catAx>
        <c:axId val="409503784"/>
        <c:scaling>
          <c:orientation val="minMax"/>
        </c:scaling>
        <c:delete val="0"/>
        <c:axPos val="b"/>
        <c:title>
          <c:tx>
            <c:rich>
              <a:bodyPr/>
              <a:lstStyle/>
              <a:p>
                <a:pPr>
                  <a:defRPr/>
                </a:pPr>
                <a:r>
                  <a:rPr lang="en-US"/>
                  <a:t>Fiscal Year</a:t>
                </a:r>
              </a:p>
            </c:rich>
          </c:tx>
          <c:layout>
            <c:manualLayout>
              <c:xMode val="edge"/>
              <c:yMode val="edge"/>
              <c:x val="0.47121333195332593"/>
              <c:y val="0.86957728382565369"/>
            </c:manualLayout>
          </c:layout>
          <c:overlay val="0"/>
        </c:title>
        <c:numFmt formatCode="General" sourceLinked="1"/>
        <c:majorTickMark val="out"/>
        <c:minorTickMark val="none"/>
        <c:tickLblPos val="low"/>
        <c:crossAx val="409504176"/>
        <c:crosses val="autoZero"/>
        <c:auto val="1"/>
        <c:lblAlgn val="ctr"/>
        <c:lblOffset val="200"/>
        <c:noMultiLvlLbl val="0"/>
      </c:catAx>
      <c:valAx>
        <c:axId val="409504176"/>
        <c:scaling>
          <c:orientation val="minMax"/>
          <c:max val="0.5"/>
          <c:min val="0"/>
        </c:scaling>
        <c:delete val="0"/>
        <c:axPos val="l"/>
        <c:majorGridlines>
          <c:spPr>
            <a:ln>
              <a:solidFill>
                <a:schemeClr val="bg1">
                  <a:lumMod val="85000"/>
                </a:schemeClr>
              </a:solidFill>
              <a:prstDash val="dash"/>
            </a:ln>
          </c:spPr>
        </c:majorGridlines>
        <c:numFmt formatCode="0%" sourceLinked="0"/>
        <c:majorTickMark val="out"/>
        <c:minorTickMark val="in"/>
        <c:tickLblPos val="nextTo"/>
        <c:crossAx val="409503784"/>
        <c:crosses val="autoZero"/>
        <c:crossBetween val="between"/>
      </c:valAx>
    </c:plotArea>
    <c:legend>
      <c:legendPos val="b"/>
      <c:legendEntry>
        <c:idx val="0"/>
        <c:delete val="1"/>
      </c:legendEntry>
      <c:layout>
        <c:manualLayout>
          <c:xMode val="edge"/>
          <c:yMode val="edge"/>
          <c:x val="1.4098620606753586E-2"/>
          <c:y val="0.9021145484511407"/>
          <c:w val="0.98449728325730734"/>
          <c:h val="9.7885451548859317E-2"/>
        </c:manualLayout>
      </c:layout>
      <c:overlay val="0"/>
    </c:legend>
    <c:plotVisOnly val="1"/>
    <c:dispBlanksAs val="gap"/>
    <c:showDLblsOverMax val="0"/>
  </c:chart>
  <c:spPr>
    <a:ln>
      <a:noFill/>
    </a:ln>
  </c:spPr>
  <c:txPr>
    <a:bodyPr/>
    <a:lstStyle/>
    <a:p>
      <a:pPr>
        <a:defRPr>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'2_UGFB%GFR'!$O$5</c:f>
              <c:strCache>
                <c:ptCount val="1"/>
                <c:pt idx="0">
                  <c:v>Unassigned General Fund Balance</c:v>
                </c:pt>
              </c:strCache>
            </c:strRef>
          </c:tx>
          <c:spPr>
            <a:solidFill>
              <a:srgbClr val="3E6BB4"/>
            </a:solidFill>
            <a:ln>
              <a:noFill/>
            </a:ln>
          </c:spPr>
          <c:invertIfNegative val="0"/>
          <c:dLbls>
            <c:dLbl>
              <c:idx val="0"/>
              <c:layout>
                <c:manualLayout>
                  <c:x val="3.7991477344964109E-3"/>
                  <c:y val="-0.2430648208733191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8995738672481707E-3"/>
                  <c:y val="-0.2581416625046297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7991477344963415E-3"/>
                  <c:y val="-0.2618313660352952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'2_UGFB%GFR'!$N$6:$N$10</c:f>
              <c:numCache>
                <c:formatCode>General</c:formatCode>
                <c:ptCount val="5"/>
                <c:pt idx="0">
                  <c:v>2013</c:v>
                </c:pt>
                <c:pt idx="1">
                  <c:v>2014</c:v>
                </c:pt>
                <c:pt idx="2">
                  <c:v>2015</c:v>
                </c:pt>
                <c:pt idx="3">
                  <c:v>2016</c:v>
                </c:pt>
                <c:pt idx="4">
                  <c:v>2017</c:v>
                </c:pt>
              </c:numCache>
            </c:numRef>
          </c:cat>
          <c:val>
            <c:numRef>
              <c:f>'2_UGFB%GFR'!$O$6:$O$10</c:f>
              <c:numCache>
                <c:formatCode>0.0%</c:formatCode>
                <c:ptCount val="5"/>
                <c:pt idx="0">
                  <c:v>0.30299999999999999</c:v>
                </c:pt>
                <c:pt idx="1">
                  <c:v>0.315</c:v>
                </c:pt>
                <c:pt idx="2">
                  <c:v>0.32600000000000001</c:v>
                </c:pt>
                <c:pt idx="3">
                  <c:v>0.33600000000000002</c:v>
                </c:pt>
                <c:pt idx="4">
                  <c:v>0.34799999999999998</c:v>
                </c:pt>
              </c:numCache>
            </c:numRef>
          </c:val>
        </c:ser>
        <c:dLbls>
          <c:showLegendKey val="0"/>
          <c:showVal val="0"/>
          <c:showCatName val="0"/>
          <c:showSerName val="0"/>
          <c:showPercent val="0"/>
          <c:showBubbleSize val="0"/>
        </c:dLbls>
        <c:gapWidth val="150"/>
        <c:overlap val="100"/>
        <c:axId val="408620416"/>
        <c:axId val="408612576"/>
      </c:barChart>
      <c:lineChart>
        <c:grouping val="standard"/>
        <c:varyColors val="0"/>
        <c:ser>
          <c:idx val="5"/>
          <c:order val="1"/>
          <c:tx>
            <c:strRef>
              <c:f>'2_UGFB%GFR'!$R$5</c:f>
              <c:strCache>
                <c:ptCount val="1"/>
                <c:pt idx="0">
                  <c:v>Peer Group Median</c:v>
                </c:pt>
              </c:strCache>
            </c:strRef>
          </c:tx>
          <c:spPr>
            <a:ln>
              <a:solidFill>
                <a:schemeClr val="accent3">
                  <a:lumMod val="75000"/>
                </a:schemeClr>
              </a:solidFill>
            </a:ln>
          </c:spPr>
          <c:marker>
            <c:symbol val="none"/>
          </c:marker>
          <c:dLbls>
            <c:dLbl>
              <c:idx val="4"/>
              <c:layout>
                <c:manualLayout>
                  <c:x val="2.5739970793222725E-2"/>
                  <c:y val="0"/>
                </c:manualLayout>
              </c:layout>
              <c:tx>
                <c:rich>
                  <a:bodyPr/>
                  <a:lstStyle/>
                  <a:p>
                    <a:fld id="{803BCB72-164A-4A29-A54D-67986DE60A56}"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'2_UGFB%GFR'!$R$6:$R$10</c:f>
              <c:numCache>
                <c:formatCode>0.0%</c:formatCode>
                <c:ptCount val="5"/>
                <c:pt idx="0">
                  <c:v>0.29299999999999998</c:v>
                </c:pt>
                <c:pt idx="1">
                  <c:v>0.29299999999999998</c:v>
                </c:pt>
                <c:pt idx="2">
                  <c:v>0.29299999999999998</c:v>
                </c:pt>
                <c:pt idx="3">
                  <c:v>0.29299999999999998</c:v>
                </c:pt>
                <c:pt idx="4">
                  <c:v>0.29299999999999998</c:v>
                </c:pt>
              </c:numCache>
            </c:numRef>
          </c:val>
          <c:smooth val="0"/>
        </c:ser>
        <c:ser>
          <c:idx val="3"/>
          <c:order val="2"/>
          <c:tx>
            <c:strRef>
              <c:f>'2_UGFB%GFR'!$P$5</c:f>
              <c:strCache>
                <c:ptCount val="1"/>
                <c:pt idx="0">
                  <c:v>Median of Aa1 Counties Nationwide</c:v>
                </c:pt>
              </c:strCache>
            </c:strRef>
          </c:tx>
          <c:spPr>
            <a:ln>
              <a:solidFill>
                <a:schemeClr val="accent4">
                  <a:lumMod val="75000"/>
                </a:schemeClr>
              </a:solidFill>
            </a:ln>
          </c:spPr>
          <c:marker>
            <c:symbol val="none"/>
          </c:marker>
          <c:dLbls>
            <c:dLbl>
              <c:idx val="4"/>
              <c:layout>
                <c:manualLayout>
                  <c:x val="2.574002591418548E-2"/>
                  <c:y val="2.56530571475376E-3"/>
                </c:manualLayout>
              </c:layout>
              <c:tx>
                <c:rich>
                  <a:bodyPr/>
                  <a:lstStyle/>
                  <a:p>
                    <a:fld id="{0040A99D-7C29-482D-BAC0-CF64F0867E04}"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'2_UGFB%GFR'!$P$6:$P$10</c:f>
              <c:numCache>
                <c:formatCode>0.0%</c:formatCode>
                <c:ptCount val="5"/>
                <c:pt idx="0">
                  <c:v>0.26700000000000002</c:v>
                </c:pt>
                <c:pt idx="1">
                  <c:v>0.26700000000000002</c:v>
                </c:pt>
                <c:pt idx="2">
                  <c:v>0.26700000000000002</c:v>
                </c:pt>
                <c:pt idx="3">
                  <c:v>0.26700000000000002</c:v>
                </c:pt>
                <c:pt idx="4">
                  <c:v>0.26700000000000002</c:v>
                </c:pt>
              </c:numCache>
            </c:numRef>
          </c:val>
          <c:smooth val="0"/>
        </c:ser>
        <c:ser>
          <c:idx val="0"/>
          <c:order val="3"/>
          <c:tx>
            <c:strRef>
              <c:f>'2_UGFB%GFR'!$Q$5</c:f>
              <c:strCache>
                <c:ptCount val="1"/>
                <c:pt idx="0">
                  <c:v>Median of Aaa Counties Nationwide</c:v>
                </c:pt>
              </c:strCache>
            </c:strRef>
          </c:tx>
          <c:spPr>
            <a:ln>
              <a:solidFill>
                <a:schemeClr val="accent1">
                  <a:lumMod val="75000"/>
                </a:schemeClr>
              </a:solidFill>
            </a:ln>
          </c:spPr>
          <c:marker>
            <c:symbol val="none"/>
          </c:marker>
          <c:dLbls>
            <c:dLbl>
              <c:idx val="4"/>
              <c:layout>
                <c:manualLayout>
                  <c:x val="2.5734482414768223E-2"/>
                  <c:y val="2.7155465037338763E-3"/>
                </c:manualLayout>
              </c:layout>
              <c:tx>
                <c:rich>
                  <a:bodyPr/>
                  <a:lstStyle/>
                  <a:p>
                    <a:fld id="{419B3A02-CC4B-4AD3-8BB6-A80B5F1BC23D}"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C8B9A3">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'2_UGFB%GFR'!$Q$6:$Q$10</c:f>
              <c:numCache>
                <c:formatCode>0.0%</c:formatCode>
                <c:ptCount val="5"/>
                <c:pt idx="0">
                  <c:v>0.2</c:v>
                </c:pt>
                <c:pt idx="1">
                  <c:v>0.2</c:v>
                </c:pt>
                <c:pt idx="2">
                  <c:v>0.2</c:v>
                </c:pt>
                <c:pt idx="3">
                  <c:v>0.2</c:v>
                </c:pt>
                <c:pt idx="4">
                  <c:v>0.2</c:v>
                </c:pt>
              </c:numCache>
            </c:numRef>
          </c:val>
          <c:smooth val="0"/>
        </c:ser>
        <c:dLbls>
          <c:showLegendKey val="0"/>
          <c:showVal val="0"/>
          <c:showCatName val="0"/>
          <c:showSerName val="0"/>
          <c:showPercent val="0"/>
          <c:showBubbleSize val="0"/>
        </c:dLbls>
        <c:marker val="1"/>
        <c:smooth val="0"/>
        <c:axId val="408620416"/>
        <c:axId val="408612576"/>
      </c:lineChart>
      <c:catAx>
        <c:axId val="408620416"/>
        <c:scaling>
          <c:orientation val="minMax"/>
        </c:scaling>
        <c:delete val="0"/>
        <c:axPos val="b"/>
        <c:title>
          <c:tx>
            <c:rich>
              <a:bodyPr/>
              <a:lstStyle/>
              <a:p>
                <a:pPr>
                  <a:defRPr/>
                </a:pPr>
                <a:r>
                  <a:rPr lang="en-US"/>
                  <a:t>Fiscal Year</a:t>
                </a:r>
              </a:p>
            </c:rich>
          </c:tx>
          <c:overlay val="0"/>
        </c:title>
        <c:numFmt formatCode="General" sourceLinked="1"/>
        <c:majorTickMark val="out"/>
        <c:minorTickMark val="none"/>
        <c:tickLblPos val="low"/>
        <c:crossAx val="408612576"/>
        <c:crosses val="autoZero"/>
        <c:auto val="1"/>
        <c:lblAlgn val="ctr"/>
        <c:lblOffset val="100"/>
        <c:noMultiLvlLbl val="0"/>
      </c:catAx>
      <c:valAx>
        <c:axId val="408612576"/>
        <c:scaling>
          <c:orientation val="minMax"/>
        </c:scaling>
        <c:delete val="0"/>
        <c:axPos val="l"/>
        <c:majorGridlines>
          <c:spPr>
            <a:ln>
              <a:solidFill>
                <a:schemeClr val="bg1">
                  <a:lumMod val="85000"/>
                </a:schemeClr>
              </a:solidFill>
              <a:prstDash val="dash"/>
            </a:ln>
          </c:spPr>
        </c:majorGridlines>
        <c:numFmt formatCode="0%" sourceLinked="0"/>
        <c:majorTickMark val="out"/>
        <c:minorTickMark val="in"/>
        <c:tickLblPos val="nextTo"/>
        <c:crossAx val="408620416"/>
        <c:crosses val="autoZero"/>
        <c:crossBetween val="between"/>
      </c:valAx>
    </c:plotArea>
    <c:legend>
      <c:legendPos val="b"/>
      <c:legendEntry>
        <c:idx val="0"/>
        <c:delete val="1"/>
      </c:legendEntry>
      <c:layout>
        <c:manualLayout>
          <c:xMode val="edge"/>
          <c:yMode val="edge"/>
          <c:x val="1.1361396171835153E-2"/>
          <c:y val="0.8816818346631965"/>
          <c:w val="0.96642076907314256"/>
          <c:h val="6.8014785113487852E-2"/>
        </c:manualLayout>
      </c:layout>
      <c:overlay val="0"/>
    </c:legend>
    <c:plotVisOnly val="1"/>
    <c:dispBlanksAs val="gap"/>
    <c:showDLblsOverMax val="0"/>
  </c:chart>
  <c:spPr>
    <a:ln>
      <a:noFill/>
    </a:ln>
  </c:spPr>
  <c:txPr>
    <a:bodyPr/>
    <a:lstStyle/>
    <a:p>
      <a:pPr>
        <a:defRPr sz="10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'3_DB'!$O$6</c:f>
              <c:strCache>
                <c:ptCount val="1"/>
                <c:pt idx="0">
                  <c:v>Net Debt to Total Full Value</c:v>
                </c:pt>
              </c:strCache>
            </c:strRef>
          </c:tx>
          <c:spPr>
            <a:solidFill>
              <a:srgbClr val="3E6BB4"/>
            </a:solidFill>
            <a:ln>
              <a:noFill/>
            </a:ln>
          </c:spPr>
          <c:invertIfNegative val="0"/>
          <c:dLbls>
            <c:spPr>
              <a:noFill/>
              <a:ln>
                <a:noFill/>
              </a:ln>
              <a:effectLst/>
            </c:spPr>
            <c:txPr>
              <a:bodyPr/>
              <a:lstStyle/>
              <a:p>
                <a:pPr>
                  <a:defRPr b="1">
                    <a:solidFill>
                      <a:srgbClr val="FAFAFB"/>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numRef>
              <c:f>'3_DB'!$N$7:$N$11</c:f>
              <c:numCache>
                <c:formatCode>General</c:formatCode>
                <c:ptCount val="5"/>
                <c:pt idx="0">
                  <c:v>2013</c:v>
                </c:pt>
                <c:pt idx="1">
                  <c:v>2014</c:v>
                </c:pt>
                <c:pt idx="2">
                  <c:v>2015</c:v>
                </c:pt>
                <c:pt idx="3">
                  <c:v>2016</c:v>
                </c:pt>
                <c:pt idx="4">
                  <c:v>2017</c:v>
                </c:pt>
              </c:numCache>
            </c:numRef>
          </c:cat>
          <c:val>
            <c:numRef>
              <c:f>'3_DB'!$O$7:$O$11</c:f>
              <c:numCache>
                <c:formatCode>0.0%</c:formatCode>
                <c:ptCount val="5"/>
                <c:pt idx="0">
                  <c:v>1.7999999999999999E-2</c:v>
                </c:pt>
                <c:pt idx="1">
                  <c:v>1.7000000000000001E-2</c:v>
                </c:pt>
                <c:pt idx="2">
                  <c:v>1.7999999999999999E-2</c:v>
                </c:pt>
                <c:pt idx="3">
                  <c:v>1.7999999999999999E-2</c:v>
                </c:pt>
                <c:pt idx="4">
                  <c:v>1.7999999999999999E-2</c:v>
                </c:pt>
              </c:numCache>
            </c:numRef>
          </c:val>
        </c:ser>
        <c:dLbls>
          <c:showLegendKey val="0"/>
          <c:showVal val="0"/>
          <c:showCatName val="0"/>
          <c:showSerName val="0"/>
          <c:showPercent val="0"/>
          <c:showBubbleSize val="0"/>
        </c:dLbls>
        <c:gapWidth val="150"/>
        <c:overlap val="100"/>
        <c:axId val="408607872"/>
        <c:axId val="408622376"/>
      </c:barChart>
      <c:lineChart>
        <c:grouping val="standard"/>
        <c:varyColors val="0"/>
        <c:ser>
          <c:idx val="5"/>
          <c:order val="1"/>
          <c:tx>
            <c:strRef>
              <c:f>'3_DB'!$R$6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9172025230356311E-2"/>
                  <c:y val="-1.6229097123508649E-2"/>
                </c:manualLayout>
              </c:layout>
              <c:tx>
                <c:rich>
                  <a:bodyPr/>
                  <a:lstStyle/>
                  <a:p>
                    <a:fld id="{BF19E8FD-46A6-47B5-9BC7-AE9122446761}"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2307748685865044E-2"/>
                  <c:y val="2.563698768423178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solidFill>
                      <a:schemeClr val="accent3">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'3_DB'!$R$7:$R$11</c:f>
              <c:numCache>
                <c:formatCode>0.0%</c:formatCode>
                <c:ptCount val="5"/>
                <c:pt idx="0">
                  <c:v>8.9999999999999993E-3</c:v>
                </c:pt>
                <c:pt idx="1">
                  <c:v>8.9999999999999993E-3</c:v>
                </c:pt>
                <c:pt idx="2">
                  <c:v>8.9999999999999993E-3</c:v>
                </c:pt>
                <c:pt idx="3">
                  <c:v>8.9999999999999993E-3</c:v>
                </c:pt>
                <c:pt idx="4">
                  <c:v>8.9999999999999993E-3</c:v>
                </c:pt>
              </c:numCache>
            </c:numRef>
          </c:val>
          <c:smooth val="0"/>
        </c:ser>
        <c:ser>
          <c:idx val="3"/>
          <c:order val="2"/>
          <c:tx>
            <c:strRef>
              <c:f>'3_DB'!$P$6</c:f>
              <c:strCache>
                <c:ptCount val="1"/>
                <c:pt idx="0">
                  <c:v>Median of Aa1 Counties Nationwide</c:v>
                </c:pt>
              </c:strCache>
            </c:strRef>
          </c:tx>
          <c:spPr>
            <a:ln>
              <a:solidFill>
                <a:schemeClr val="accent4">
                  <a:lumMod val="75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9172025230356311E-2"/>
                  <c:y val="-8.7778467895075461E-4"/>
                </c:manualLayout>
              </c:layout>
              <c:tx>
                <c:rich>
                  <a:bodyPr/>
                  <a:lstStyle/>
                  <a:p>
                    <a:fld id="{A89BB78D-0481-4955-95E6-E94F8331B658}"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230801929380175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solidFill>
                      <a:schemeClr val="accent4">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'3_DB'!$P$7:$P$11</c:f>
              <c:numCache>
                <c:formatCode>0.0%</c:formatCode>
                <c:ptCount val="5"/>
                <c:pt idx="0">
                  <c:v>6.0000000000000001E-3</c:v>
                </c:pt>
                <c:pt idx="1">
                  <c:v>6.0000000000000001E-3</c:v>
                </c:pt>
                <c:pt idx="2">
                  <c:v>6.0000000000000001E-3</c:v>
                </c:pt>
                <c:pt idx="3">
                  <c:v>6.0000000000000001E-3</c:v>
                </c:pt>
                <c:pt idx="4">
                  <c:v>6.0000000000000001E-3</c:v>
                </c:pt>
              </c:numCache>
            </c:numRef>
          </c:val>
          <c:smooth val="0"/>
        </c:ser>
        <c:ser>
          <c:idx val="0"/>
          <c:order val="3"/>
          <c:tx>
            <c:strRef>
              <c:f>'3_DB'!$Q$6</c:f>
              <c:strCache>
                <c:ptCount val="1"/>
                <c:pt idx="0">
                  <c:v>Median of Aaa Counties Nationwide</c:v>
                </c:pt>
              </c:strCache>
            </c:strRef>
          </c:tx>
          <c:spPr>
            <a:ln w="28575">
              <a:solidFill>
                <a:schemeClr val="accent1">
                  <a:lumMod val="75000"/>
                </a:schemeClr>
              </a:solidFill>
              <a:prstDash val="solid"/>
            </a:ln>
          </c:spPr>
          <c:marker>
            <c:symbol val="none"/>
          </c:marker>
          <c:dLbls>
            <c:dLbl>
              <c:idx val="4"/>
              <c:layout>
                <c:manualLayout>
                  <c:x val="2.9177565077667309E-2"/>
                  <c:y val="1.8931710615280546E-2"/>
                </c:manualLayout>
              </c:layout>
              <c:tx>
                <c:rich>
                  <a:bodyPr/>
                  <a:lstStyle/>
                  <a:p>
                    <a:fld id="{EF556A12-A6A6-49DE-8CDB-982497D76AC4}"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000" b="1">
                    <a:solidFill>
                      <a:schemeClr val="accent1">
                        <a:lumMod val="75000"/>
                      </a:schemeClr>
                    </a:solidFill>
                    <a:latin typeface="+mn-lt"/>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'3_DB'!$Q$7:$Q$11</c:f>
              <c:numCache>
                <c:formatCode>0.0%</c:formatCode>
                <c:ptCount val="5"/>
                <c:pt idx="0">
                  <c:v>5.0000000000000001E-3</c:v>
                </c:pt>
                <c:pt idx="1">
                  <c:v>5.0000000000000001E-3</c:v>
                </c:pt>
                <c:pt idx="2">
                  <c:v>5.0000000000000001E-3</c:v>
                </c:pt>
                <c:pt idx="3">
                  <c:v>5.0000000000000001E-3</c:v>
                </c:pt>
                <c:pt idx="4">
                  <c:v>5.0000000000000001E-3</c:v>
                </c:pt>
              </c:numCache>
            </c:numRef>
          </c:val>
          <c:smooth val="0"/>
        </c:ser>
        <c:dLbls>
          <c:showLegendKey val="0"/>
          <c:showVal val="0"/>
          <c:showCatName val="0"/>
          <c:showSerName val="0"/>
          <c:showPercent val="0"/>
          <c:showBubbleSize val="0"/>
        </c:dLbls>
        <c:marker val="1"/>
        <c:smooth val="0"/>
        <c:axId val="408607872"/>
        <c:axId val="408622376"/>
      </c:lineChart>
      <c:catAx>
        <c:axId val="408607872"/>
        <c:scaling>
          <c:orientation val="minMax"/>
        </c:scaling>
        <c:delete val="0"/>
        <c:axPos val="b"/>
        <c:title>
          <c:tx>
            <c:rich>
              <a:bodyPr/>
              <a:lstStyle/>
              <a:p>
                <a:pPr>
                  <a:defRPr>
                    <a:solidFill>
                      <a:srgbClr val="373637"/>
                    </a:solidFill>
                    <a:latin typeface="+mn-lt"/>
                  </a:defRPr>
                </a:pPr>
                <a:r>
                  <a:rPr lang="en-US">
                    <a:solidFill>
                      <a:srgbClr val="373637"/>
                    </a:solidFill>
                    <a:latin typeface="+mn-lt"/>
                  </a:rPr>
                  <a:t>Fiscal Year</a:t>
                </a:r>
              </a:p>
            </c:rich>
          </c:tx>
          <c:overlay val="0"/>
        </c:title>
        <c:numFmt formatCode="General" sourceLinked="1"/>
        <c:majorTickMark val="out"/>
        <c:minorTickMark val="none"/>
        <c:tickLblPos val="nextTo"/>
        <c:txPr>
          <a:bodyPr/>
          <a:lstStyle/>
          <a:p>
            <a:pPr>
              <a:defRPr>
                <a:solidFill>
                  <a:srgbClr val="373637"/>
                </a:solidFill>
                <a:latin typeface="Soleil" panose="02000503030000020004" pitchFamily="50" charset="0"/>
              </a:defRPr>
            </a:pPr>
            <a:endParaRPr lang="en-US"/>
          </a:p>
        </c:txPr>
        <c:crossAx val="408622376"/>
        <c:crosses val="autoZero"/>
        <c:auto val="1"/>
        <c:lblAlgn val="ctr"/>
        <c:lblOffset val="100"/>
        <c:noMultiLvlLbl val="0"/>
      </c:catAx>
      <c:valAx>
        <c:axId val="408622376"/>
        <c:scaling>
          <c:orientation val="minMax"/>
          <c:max val="3.0000000000000006E-2"/>
          <c:min val="0"/>
        </c:scaling>
        <c:delete val="0"/>
        <c:axPos val="l"/>
        <c:majorGridlines>
          <c:spPr>
            <a:ln>
              <a:solidFill>
                <a:schemeClr val="bg1">
                  <a:lumMod val="85000"/>
                </a:schemeClr>
              </a:solidFill>
              <a:prstDash val="dash"/>
            </a:ln>
          </c:spPr>
        </c:majorGridlines>
        <c:numFmt formatCode="0.0%" sourceLinked="0"/>
        <c:majorTickMark val="out"/>
        <c:minorTickMark val="none"/>
        <c:tickLblPos val="nextTo"/>
        <c:txPr>
          <a:bodyPr/>
          <a:lstStyle/>
          <a:p>
            <a:pPr>
              <a:defRPr>
                <a:solidFill>
                  <a:srgbClr val="373637"/>
                </a:solidFill>
                <a:latin typeface="+mn-lt"/>
              </a:defRPr>
            </a:pPr>
            <a:endParaRPr lang="en-US"/>
          </a:p>
        </c:txPr>
        <c:crossAx val="408607872"/>
        <c:crosses val="autoZero"/>
        <c:crossBetween val="between"/>
      </c:valAx>
    </c:plotArea>
    <c:legend>
      <c:legendPos val="b"/>
      <c:legendEntry>
        <c:idx val="0"/>
        <c:delete val="1"/>
      </c:legendEntry>
      <c:layout>
        <c:manualLayout>
          <c:xMode val="edge"/>
          <c:yMode val="edge"/>
          <c:x val="2.3469904545244526E-2"/>
          <c:y val="0.85184185877488194"/>
          <c:w val="0.95554143051362184"/>
          <c:h val="0.1045592153679273"/>
        </c:manualLayout>
      </c:layout>
      <c:overlay val="0"/>
      <c:txPr>
        <a:bodyPr/>
        <a:lstStyle/>
        <a:p>
          <a:pPr>
            <a:defRPr>
              <a:solidFill>
                <a:srgbClr val="373637"/>
              </a:solidFill>
              <a:latin typeface="+mn-lt"/>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'4_DS%OE'!$O$6</c:f>
              <c:strCache>
                <c:ptCount val="1"/>
                <c:pt idx="0">
                  <c:v>Debt Service as a % of Operating Expenditures</c:v>
                </c:pt>
              </c:strCache>
            </c:strRef>
          </c:tx>
          <c:spPr>
            <a:solidFill>
              <a:srgbClr val="3E6BB4"/>
            </a:solidFill>
            <a:ln>
              <a:noFill/>
            </a:ln>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'4_DS%OE'!$N$7:$N$11</c:f>
              <c:numCache>
                <c:formatCode>General</c:formatCode>
                <c:ptCount val="5"/>
                <c:pt idx="0">
                  <c:v>2013</c:v>
                </c:pt>
                <c:pt idx="1">
                  <c:v>2014</c:v>
                </c:pt>
                <c:pt idx="2">
                  <c:v>2015</c:v>
                </c:pt>
                <c:pt idx="3">
                  <c:v>2016</c:v>
                </c:pt>
                <c:pt idx="4">
                  <c:v>2017</c:v>
                </c:pt>
              </c:numCache>
            </c:numRef>
          </c:cat>
          <c:val>
            <c:numRef>
              <c:f>'4_DS%OE'!$O$7:$O$11</c:f>
              <c:numCache>
                <c:formatCode>0.0%</c:formatCode>
                <c:ptCount val="5"/>
                <c:pt idx="0">
                  <c:v>9.6000000000000002E-2</c:v>
                </c:pt>
                <c:pt idx="1">
                  <c:v>9.6000000000000002E-2</c:v>
                </c:pt>
                <c:pt idx="2">
                  <c:v>9.6000000000000002E-2</c:v>
                </c:pt>
                <c:pt idx="3">
                  <c:v>9.2999999999999999E-2</c:v>
                </c:pt>
                <c:pt idx="4">
                  <c:v>8.6999999999999994E-2</c:v>
                </c:pt>
              </c:numCache>
            </c:numRef>
          </c:val>
        </c:ser>
        <c:dLbls>
          <c:showLegendKey val="0"/>
          <c:showVal val="0"/>
          <c:showCatName val="0"/>
          <c:showSerName val="0"/>
          <c:showPercent val="0"/>
          <c:showBubbleSize val="0"/>
        </c:dLbls>
        <c:gapWidth val="150"/>
        <c:overlap val="100"/>
        <c:axId val="408620024"/>
        <c:axId val="409503392"/>
      </c:barChart>
      <c:lineChart>
        <c:grouping val="standard"/>
        <c:varyColors val="0"/>
        <c:ser>
          <c:idx val="5"/>
          <c:order val="1"/>
          <c:tx>
            <c:strRef>
              <c:f>'4_DS%OE'!$R$6</c:f>
              <c:strCache>
                <c:ptCount val="1"/>
                <c:pt idx="0">
                  <c:v>Peer Group Median</c:v>
                </c:pt>
              </c:strCache>
            </c:strRef>
          </c:tx>
          <c:spPr>
            <a:ln>
              <a:solidFill>
                <a:schemeClr val="accent3">
                  <a:lumMod val="75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0889107660311697E-2"/>
                  <c:y val="1.2412627526036857E-3"/>
                </c:manualLayout>
              </c:layout>
              <c:tx>
                <c:rich>
                  <a:bodyPr/>
                  <a:lstStyle/>
                  <a:p>
                    <a:fld id="{7661B8DD-38FB-4DFC-B76B-8318F6912B86}" type="VALUE">
                      <a:rPr lang="en-US" sz="1000" b="1" i="0" u="none" strike="noStrike" kern="1200" baseline="0">
                        <a:solidFill>
                          <a:srgbClr val="FFD051">
                            <a:lumMod val="75000"/>
                          </a:srgbClr>
                        </a:solidFill>
                        <a:latin typeface="+mn-lt"/>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2307748685865044E-2"/>
                  <c:y val="2.563698768423178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val>
            <c:numRef>
              <c:f>'4_DS%OE'!$R$7:$R$11</c:f>
              <c:numCache>
                <c:formatCode>0.0%</c:formatCode>
                <c:ptCount val="5"/>
                <c:pt idx="0">
                  <c:v>0.112</c:v>
                </c:pt>
                <c:pt idx="1">
                  <c:v>0.112</c:v>
                </c:pt>
                <c:pt idx="2">
                  <c:v>0.112</c:v>
                </c:pt>
                <c:pt idx="3">
                  <c:v>0.112</c:v>
                </c:pt>
                <c:pt idx="4">
                  <c:v>0.112</c:v>
                </c:pt>
              </c:numCache>
            </c:numRef>
          </c:val>
          <c:smooth val="0"/>
        </c:ser>
        <c:ser>
          <c:idx val="3"/>
          <c:order val="2"/>
          <c:tx>
            <c:strRef>
              <c:f>'4_DS%OE'!$P$6</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0888026714494789E-2"/>
                  <c:y val="5.2873987766454572E-4"/>
                </c:manualLayout>
              </c:layout>
              <c:tx>
                <c:rich>
                  <a:bodyPr/>
                  <a:lstStyle/>
                  <a:p>
                    <a:fld id="{7EC9253F-6EB4-4BD0-86CF-F54A8FDA3E15}"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230801929380175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'4_DS%OE'!$P$7:$P$11</c:f>
              <c:numCache>
                <c:formatCode>0.0%</c:formatCode>
                <c:ptCount val="5"/>
                <c:pt idx="0">
                  <c:v>6.6000000000000003E-2</c:v>
                </c:pt>
                <c:pt idx="1">
                  <c:v>6.6000000000000003E-2</c:v>
                </c:pt>
                <c:pt idx="2">
                  <c:v>6.6000000000000003E-2</c:v>
                </c:pt>
                <c:pt idx="3">
                  <c:v>6.6000000000000003E-2</c:v>
                </c:pt>
                <c:pt idx="4">
                  <c:v>6.6000000000000003E-2</c:v>
                </c:pt>
              </c:numCache>
            </c:numRef>
          </c:val>
          <c:smooth val="0"/>
        </c:ser>
        <c:ser>
          <c:idx val="0"/>
          <c:order val="3"/>
          <c:tx>
            <c:strRef>
              <c:f>'4_DS%OE'!$Q$6</c:f>
              <c:strCache>
                <c:ptCount val="1"/>
                <c:pt idx="0">
                  <c:v>Median of Aaa Counties Nationwide</c:v>
                </c:pt>
              </c:strCache>
            </c:strRef>
          </c:tx>
          <c:spPr>
            <a:ln>
              <a:solidFill>
                <a:srgbClr val="A48C6C"/>
              </a:solidFill>
              <a:prstDash val="solid"/>
            </a:ln>
          </c:spPr>
          <c:marker>
            <c:symbol val="none"/>
          </c:marker>
          <c:dLbls>
            <c:dLbl>
              <c:idx val="4"/>
              <c:layout>
                <c:manualLayout>
                  <c:x val="3.0883567813000699E-2"/>
                  <c:y val="-1.0577036079445293E-3"/>
                </c:manualLayout>
              </c:layout>
              <c:tx>
                <c:rich>
                  <a:bodyPr/>
                  <a:lstStyle/>
                  <a:p>
                    <a:fld id="{653D8DA6-6EA0-4E67-AB60-D96D0EEEF0F3}" type="VALUE">
                      <a:rPr lang="en-US">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C8B9A3">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val>
            <c:numRef>
              <c:f>'4_DS%OE'!$Q$7:$Q$11</c:f>
              <c:numCache>
                <c:formatCode>0.0%</c:formatCode>
                <c:ptCount val="5"/>
                <c:pt idx="0">
                  <c:v>8.1000000000000003E-2</c:v>
                </c:pt>
                <c:pt idx="1">
                  <c:v>8.1000000000000003E-2</c:v>
                </c:pt>
                <c:pt idx="2">
                  <c:v>8.1000000000000003E-2</c:v>
                </c:pt>
                <c:pt idx="3">
                  <c:v>8.1000000000000003E-2</c:v>
                </c:pt>
                <c:pt idx="4">
                  <c:v>8.1000000000000003E-2</c:v>
                </c:pt>
              </c:numCache>
            </c:numRef>
          </c:val>
          <c:smooth val="0"/>
        </c:ser>
        <c:dLbls>
          <c:showLegendKey val="0"/>
          <c:showVal val="0"/>
          <c:showCatName val="0"/>
          <c:showSerName val="0"/>
          <c:showPercent val="0"/>
          <c:showBubbleSize val="0"/>
        </c:dLbls>
        <c:marker val="1"/>
        <c:smooth val="0"/>
        <c:axId val="408620024"/>
        <c:axId val="409503392"/>
      </c:lineChart>
      <c:catAx>
        <c:axId val="408620024"/>
        <c:scaling>
          <c:orientation val="minMax"/>
        </c:scaling>
        <c:delete val="0"/>
        <c:axPos val="b"/>
        <c:title>
          <c:tx>
            <c:rich>
              <a:bodyPr/>
              <a:lstStyle/>
              <a:p>
                <a:pPr>
                  <a:defRPr/>
                </a:pPr>
                <a:r>
                  <a:rPr lang="en-US"/>
                  <a:t>Fiscal Year</a:t>
                </a:r>
              </a:p>
            </c:rich>
          </c:tx>
          <c:overlay val="0"/>
        </c:title>
        <c:numFmt formatCode="General" sourceLinked="1"/>
        <c:majorTickMark val="out"/>
        <c:minorTickMark val="none"/>
        <c:tickLblPos val="nextTo"/>
        <c:crossAx val="409503392"/>
        <c:crosses val="autoZero"/>
        <c:auto val="1"/>
        <c:lblAlgn val="ctr"/>
        <c:lblOffset val="100"/>
        <c:noMultiLvlLbl val="0"/>
      </c:catAx>
      <c:valAx>
        <c:axId val="409503392"/>
        <c:scaling>
          <c:orientation val="minMax"/>
        </c:scaling>
        <c:delete val="0"/>
        <c:axPos val="l"/>
        <c:majorGridlines>
          <c:spPr>
            <a:ln>
              <a:solidFill>
                <a:schemeClr val="bg1">
                  <a:lumMod val="85000"/>
                </a:schemeClr>
              </a:solidFill>
              <a:prstDash val="dash"/>
            </a:ln>
          </c:spPr>
        </c:majorGridlines>
        <c:numFmt formatCode="0%" sourceLinked="0"/>
        <c:majorTickMark val="out"/>
        <c:minorTickMark val="none"/>
        <c:tickLblPos val="nextTo"/>
        <c:crossAx val="408620024"/>
        <c:crosses val="autoZero"/>
        <c:crossBetween val="between"/>
      </c:valAx>
    </c:plotArea>
    <c:legend>
      <c:legendPos val="b"/>
      <c:legendEntry>
        <c:idx val="0"/>
        <c:delete val="1"/>
      </c:legendEntry>
      <c:layout>
        <c:manualLayout>
          <c:xMode val="edge"/>
          <c:yMode val="edge"/>
          <c:x val="1.7547515525905652E-2"/>
          <c:y val="0.86935086323341948"/>
          <c:w val="0.95833555983213448"/>
          <c:h val="0.10814098484682383"/>
        </c:manualLayout>
      </c:layout>
      <c:overlay val="0"/>
    </c:legend>
    <c:plotVisOnly val="1"/>
    <c:dispBlanksAs val="gap"/>
    <c:showDLblsOverMax val="0"/>
  </c:chart>
  <c:spPr>
    <a:ln>
      <a:noFill/>
    </a:ln>
  </c:spPr>
  <c:txPr>
    <a:bodyPr/>
    <a:lstStyle/>
    <a:p>
      <a:pPr>
        <a:defRPr>
          <a:latin typeface="+mn-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97611920454295E-2"/>
          <c:y val="0.11301938219261054"/>
          <c:w val="0.85416662725718384"/>
          <c:h val="0.59239228750252371"/>
        </c:manualLayout>
      </c:layout>
      <c:barChart>
        <c:barDir val="col"/>
        <c:grouping val="clustered"/>
        <c:varyColors val="0"/>
        <c:ser>
          <c:idx val="1"/>
          <c:order val="0"/>
          <c:tx>
            <c:strRef>
              <c:f>'9_TFV_Peer'!$R$6</c:f>
              <c:strCache>
                <c:ptCount val="1"/>
                <c:pt idx="0">
                  <c:v>Total Full Value</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dPt>
          <c:dPt>
            <c:idx val="3"/>
            <c:invertIfNegative val="0"/>
            <c:bubble3D val="0"/>
            <c:spPr>
              <a:solidFill>
                <a:schemeClr val="bg1">
                  <a:lumMod val="65000"/>
                </a:schemeClr>
              </a:solidFill>
              <a:ln>
                <a:noFill/>
              </a:ln>
            </c:spPr>
          </c:dPt>
          <c:dPt>
            <c:idx val="4"/>
            <c:invertIfNegative val="0"/>
            <c:bubble3D val="0"/>
            <c:spPr>
              <a:solidFill>
                <a:srgbClr val="D8D9DA"/>
              </a:solidFill>
              <a:ln w="12700">
                <a:noFill/>
              </a:ln>
            </c:spPr>
          </c:dPt>
          <c:dPt>
            <c:idx val="5"/>
            <c:invertIfNegative val="0"/>
            <c:bubble3D val="0"/>
            <c:spPr>
              <a:solidFill>
                <a:schemeClr val="bg1">
                  <a:lumMod val="65000"/>
                </a:schemeClr>
              </a:solidFill>
              <a:ln>
                <a:noFill/>
              </a:ln>
            </c:spPr>
          </c:dPt>
          <c:dPt>
            <c:idx val="6"/>
            <c:invertIfNegative val="0"/>
            <c:bubble3D val="0"/>
            <c:spPr>
              <a:solidFill>
                <a:srgbClr val="3E6BB4"/>
              </a:solidFill>
              <a:ln>
                <a:noFill/>
              </a:ln>
            </c:spPr>
          </c:dPt>
          <c:dPt>
            <c:idx val="9"/>
            <c:invertIfNegative val="0"/>
            <c:bubble3D val="0"/>
            <c:spPr>
              <a:solidFill>
                <a:schemeClr val="bg1">
                  <a:lumMod val="65000"/>
                </a:schemeClr>
              </a:solidFill>
              <a:ln>
                <a:noFill/>
              </a:ln>
            </c:spPr>
          </c:dPt>
          <c:dLbls>
            <c:dLbl>
              <c:idx val="0"/>
              <c:layout>
                <c:manualLayout>
                  <c:x val="1.5444013357247443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05644761689372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967270379907349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8037027648091709E-3"/>
                  <c:y val="1.025641025641025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967270379907285E-2"/>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728011873108851E-2"/>
                  <c:y val="-4.700800396807381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8932222014773167E-3"/>
                  <c:y val="5.1282051282051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430246290692334E-2"/>
                  <c:y val="-4.700800396807381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168620672474388E-2"/>
                  <c:y val="-4.700800396807381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16862067247438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'9_TFV_Peer'!$Q$7:$Q$16</c:f>
              <c:strCache>
                <c:ptCount val="10"/>
                <c:pt idx="0">
                  <c:v>Blounty County, TN (Aa2)</c:v>
                </c:pt>
                <c:pt idx="1">
                  <c:v>Cumberland County, NC (Aa1)</c:v>
                </c:pt>
                <c:pt idx="2">
                  <c:v>Rutherford County, TN (Aa1)</c:v>
                </c:pt>
                <c:pt idx="3">
                  <c:v>Richland County, SC (Aaa)</c:v>
                </c:pt>
                <c:pt idx="4">
                  <c:v>Hamilton County, TN (Aaa)</c:v>
                </c:pt>
                <c:pt idx="5">
                  <c:v>Mobile County, AL (Aa1)</c:v>
                </c:pt>
                <c:pt idx="6">
                  <c:v>Knox County, TN (Aa1)</c:v>
                </c:pt>
                <c:pt idx="7">
                  <c:v>Williamson County, TN (Aaa)</c:v>
                </c:pt>
                <c:pt idx="8">
                  <c:v>Shelby County, TN (Aa1)</c:v>
                </c:pt>
                <c:pt idx="9">
                  <c:v>Charleston County, SC (Aaa)</c:v>
                </c:pt>
              </c:strCache>
            </c:strRef>
          </c:cat>
          <c:val>
            <c:numRef>
              <c:f>'9_TFV_Peer'!$R$7:$R$16</c:f>
              <c:numCache>
                <c:formatCode>"$"#,##0.0</c:formatCode>
                <c:ptCount val="10"/>
                <c:pt idx="0">
                  <c:v>12.3</c:v>
                </c:pt>
                <c:pt idx="1">
                  <c:v>23.8</c:v>
                </c:pt>
                <c:pt idx="2">
                  <c:v>27.6</c:v>
                </c:pt>
                <c:pt idx="3">
                  <c:v>28.9</c:v>
                </c:pt>
                <c:pt idx="4">
                  <c:v>30.4</c:v>
                </c:pt>
                <c:pt idx="5">
                  <c:v>37.4</c:v>
                </c:pt>
                <c:pt idx="6">
                  <c:v>38.700000000000003</c:v>
                </c:pt>
                <c:pt idx="7">
                  <c:v>41</c:v>
                </c:pt>
                <c:pt idx="8">
                  <c:v>60.4</c:v>
                </c:pt>
                <c:pt idx="9">
                  <c:v>70.900000000000006</c:v>
                </c:pt>
              </c:numCache>
            </c:numRef>
          </c:val>
        </c:ser>
        <c:ser>
          <c:idx val="0"/>
          <c:order val="3"/>
          <c:tx>
            <c:strRef>
              <c:f>'9_TFV_Peer'!$S$6</c:f>
              <c:strCache>
                <c:ptCount val="1"/>
                <c:pt idx="0">
                  <c:v>TAV2</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dPt>
          <c:dPt>
            <c:idx val="3"/>
            <c:invertIfNegative val="0"/>
            <c:bubble3D val="0"/>
            <c:spPr>
              <a:solidFill>
                <a:schemeClr val="bg1">
                  <a:lumMod val="65000"/>
                </a:schemeClr>
              </a:solidFill>
              <a:ln>
                <a:noFill/>
              </a:ln>
            </c:spPr>
          </c:dPt>
          <c:dPt>
            <c:idx val="4"/>
            <c:invertIfNegative val="0"/>
            <c:bubble3D val="0"/>
            <c:spPr>
              <a:solidFill>
                <a:srgbClr val="D8D9DA"/>
              </a:solidFill>
              <a:ln w="12700">
                <a:noFill/>
              </a:ln>
            </c:spPr>
          </c:dPt>
          <c:dPt>
            <c:idx val="5"/>
            <c:invertIfNegative val="0"/>
            <c:bubble3D val="0"/>
            <c:spPr>
              <a:solidFill>
                <a:schemeClr val="bg1">
                  <a:lumMod val="65000"/>
                </a:schemeClr>
              </a:solidFill>
              <a:ln>
                <a:noFill/>
              </a:ln>
            </c:spPr>
          </c:dPt>
          <c:dPt>
            <c:idx val="6"/>
            <c:invertIfNegative val="0"/>
            <c:bubble3D val="0"/>
            <c:spPr>
              <a:solidFill>
                <a:srgbClr val="C8B9A4"/>
              </a:solidFill>
              <a:ln>
                <a:noFill/>
              </a:ln>
            </c:spPr>
          </c:dPt>
          <c:dPt>
            <c:idx val="9"/>
            <c:invertIfNegative val="0"/>
            <c:bubble3D val="0"/>
            <c:spPr>
              <a:solidFill>
                <a:schemeClr val="bg1">
                  <a:lumMod val="65000"/>
                </a:schemeClr>
              </a:solidFill>
              <a:ln>
                <a:noFill/>
              </a:ln>
            </c:spPr>
          </c:dPt>
          <c:dLbls>
            <c:dLbl>
              <c:idx val="6"/>
              <c:layout>
                <c:manualLayout>
                  <c:x val="7.2724721882725619E-3"/>
                  <c:y val="7.873897234206320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'9_TFV_Peer'!$Q$7:$Q$16</c:f>
              <c:strCache>
                <c:ptCount val="10"/>
                <c:pt idx="0">
                  <c:v>Blounty County, TN (Aa2)</c:v>
                </c:pt>
                <c:pt idx="1">
                  <c:v>Cumberland County, NC (Aa1)</c:v>
                </c:pt>
                <c:pt idx="2">
                  <c:v>Rutherford County, TN (Aa1)</c:v>
                </c:pt>
                <c:pt idx="3">
                  <c:v>Richland County, SC (Aaa)</c:v>
                </c:pt>
                <c:pt idx="4">
                  <c:v>Hamilton County, TN (Aaa)</c:v>
                </c:pt>
                <c:pt idx="5">
                  <c:v>Mobile County, AL (Aa1)</c:v>
                </c:pt>
                <c:pt idx="6">
                  <c:v>Knox County, TN (Aa1)</c:v>
                </c:pt>
                <c:pt idx="7">
                  <c:v>Williamson County, TN (Aaa)</c:v>
                </c:pt>
                <c:pt idx="8">
                  <c:v>Shelby County, TN (Aa1)</c:v>
                </c:pt>
                <c:pt idx="9">
                  <c:v>Charleston County, SC (Aaa)</c:v>
                </c:pt>
              </c:strCache>
            </c:strRef>
          </c:cat>
          <c:val>
            <c:numRef>
              <c:f>'9_TFV_Peer'!$S$7:$S$16</c:f>
              <c:numCache>
                <c:formatCode>"$"#,##0.0</c:formatCode>
                <c:ptCount val="10"/>
                <c:pt idx="0">
                  <c:v>12.3</c:v>
                </c:pt>
                <c:pt idx="1">
                  <c:v>23.8</c:v>
                </c:pt>
                <c:pt idx="2">
                  <c:v>27.6</c:v>
                </c:pt>
                <c:pt idx="3">
                  <c:v>28.9</c:v>
                </c:pt>
                <c:pt idx="4">
                  <c:v>30.4</c:v>
                </c:pt>
                <c:pt idx="5">
                  <c:v>37.4</c:v>
                </c:pt>
                <c:pt idx="6">
                  <c:v>40.4</c:v>
                </c:pt>
                <c:pt idx="7">
                  <c:v>41</c:v>
                </c:pt>
                <c:pt idx="8">
                  <c:v>60.4</c:v>
                </c:pt>
                <c:pt idx="9">
                  <c:v>70.900000000000006</c:v>
                </c:pt>
              </c:numCache>
            </c:numRef>
          </c:val>
        </c:ser>
        <c:dLbls>
          <c:showLegendKey val="0"/>
          <c:showVal val="0"/>
          <c:showCatName val="0"/>
          <c:showSerName val="0"/>
          <c:showPercent val="0"/>
          <c:showBubbleSize val="0"/>
        </c:dLbls>
        <c:gapWidth val="150"/>
        <c:axId val="406122368"/>
        <c:axId val="406110216"/>
      </c:barChart>
      <c:lineChart>
        <c:grouping val="standard"/>
        <c:varyColors val="0"/>
        <c:ser>
          <c:idx val="5"/>
          <c:order val="1"/>
          <c:tx>
            <c:strRef>
              <c:f>'9_TFV_Peer'!$V$6</c:f>
              <c:strCache>
                <c:ptCount val="1"/>
                <c:pt idx="0">
                  <c:v>Peer Group Median</c:v>
                </c:pt>
              </c:strCache>
            </c:strRef>
          </c:tx>
          <c:spPr>
            <a:ln>
              <a:solidFill>
                <a:schemeClr val="accent3">
                  <a:lumMod val="75000"/>
                </a:schemeClr>
              </a:solidFill>
            </a:ln>
          </c:spPr>
          <c:marker>
            <c:symbol val="none"/>
          </c:marker>
          <c:dLbls>
            <c:dLbl>
              <c:idx val="6"/>
              <c:layout>
                <c:manualLayout>
                  <c:x val="0.27123061575684443"/>
                  <c:y val="0"/>
                </c:manualLayout>
              </c:layout>
              <c:tx>
                <c:rich>
                  <a:bodyPr anchorCtr="0"/>
                  <a:lstStyle/>
                  <a:p>
                    <a:pPr algn="ctr" rtl="0">
                      <a:defRPr lang="en-US" sz="1000" b="1" i="0" u="none" strike="noStrike" kern="1200" baseline="0">
                        <a:solidFill>
                          <a:srgbClr val="FFD051">
                            <a:lumMod val="75000"/>
                          </a:srgbClr>
                        </a:solidFill>
                        <a:latin typeface="+mn-lt"/>
                        <a:ea typeface="+mn-ea"/>
                        <a:cs typeface="+mn-cs"/>
                      </a:defRPr>
                    </a:pPr>
                    <a:fld id="{8B6C8A26-A492-4063-ABB2-E348DE8CBC2E}" type="VALUE">
                      <a:rPr lang="en-US" sz="1000" b="1" i="0" u="none" strike="noStrike" kern="1200" baseline="0">
                        <a:solidFill>
                          <a:srgbClr val="FFD051">
                            <a:lumMod val="75000"/>
                          </a:srgbClr>
                        </a:solidFill>
                        <a:latin typeface="+mn-lt"/>
                        <a:ea typeface="+mn-ea"/>
                        <a:cs typeface="+mn-cs"/>
                      </a:rPr>
                      <a:pPr algn="ctr" rtl="0">
                        <a:defRPr lang="en-US" sz="1000" b="1" i="0" u="none" strike="noStrike" kern="1200" baseline="0">
                          <a:solidFill>
                            <a:srgbClr val="FFD051">
                              <a:lumMod val="75000"/>
                            </a:srgb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'9_TFV_Peer'!$Q$7:$Q$16</c:f>
              <c:strCache>
                <c:ptCount val="10"/>
                <c:pt idx="0">
                  <c:v>Blounty County, TN (Aa2)</c:v>
                </c:pt>
                <c:pt idx="1">
                  <c:v>Cumberland County, NC (Aa1)</c:v>
                </c:pt>
                <c:pt idx="2">
                  <c:v>Rutherford County, TN (Aa1)</c:v>
                </c:pt>
                <c:pt idx="3">
                  <c:v>Richland County, SC (Aaa)</c:v>
                </c:pt>
                <c:pt idx="4">
                  <c:v>Hamilton County, TN (Aaa)</c:v>
                </c:pt>
                <c:pt idx="5">
                  <c:v>Mobile County, AL (Aa1)</c:v>
                </c:pt>
                <c:pt idx="6">
                  <c:v>Knox County, TN (Aa1)</c:v>
                </c:pt>
                <c:pt idx="7">
                  <c:v>Williamson County, TN (Aaa)</c:v>
                </c:pt>
                <c:pt idx="8">
                  <c:v>Shelby County, TN (Aa1)</c:v>
                </c:pt>
                <c:pt idx="9">
                  <c:v>Charleston County, SC (Aaa)</c:v>
                </c:pt>
              </c:strCache>
            </c:strRef>
          </c:cat>
          <c:val>
            <c:numRef>
              <c:f>'9_TFV_Peer'!$V$7:$V$16</c:f>
              <c:numCache>
                <c:formatCode>"$"#,##0.0</c:formatCode>
                <c:ptCount val="10"/>
                <c:pt idx="0">
                  <c:v>33.799999999999997</c:v>
                </c:pt>
                <c:pt idx="1">
                  <c:v>33.799999999999997</c:v>
                </c:pt>
                <c:pt idx="2">
                  <c:v>33.799999999999997</c:v>
                </c:pt>
                <c:pt idx="3">
                  <c:v>33.799999999999997</c:v>
                </c:pt>
                <c:pt idx="4">
                  <c:v>33.799999999999997</c:v>
                </c:pt>
                <c:pt idx="5">
                  <c:v>33.799999999999997</c:v>
                </c:pt>
                <c:pt idx="6">
                  <c:v>33.799999999999997</c:v>
                </c:pt>
                <c:pt idx="7">
                  <c:v>33.799999999999997</c:v>
                </c:pt>
                <c:pt idx="8">
                  <c:v>33.799999999999997</c:v>
                </c:pt>
                <c:pt idx="9">
                  <c:v>33.799999999999997</c:v>
                </c:pt>
              </c:numCache>
            </c:numRef>
          </c:val>
          <c:smooth val="0"/>
        </c:ser>
        <c:ser>
          <c:idx val="3"/>
          <c:order val="2"/>
          <c:tx>
            <c:strRef>
              <c:f>'9_TFV_Peer'!$T$6</c:f>
              <c:strCache>
                <c:ptCount val="1"/>
                <c:pt idx="0">
                  <c:v>Median of Aa1 Counties Nationwide</c:v>
                </c:pt>
              </c:strCache>
            </c:strRef>
          </c:tx>
          <c:spPr>
            <a:ln>
              <a:solidFill>
                <a:schemeClr val="accent4">
                  <a:lumMod val="75000"/>
                </a:schemeClr>
              </a:solidFill>
            </a:ln>
          </c:spPr>
          <c:marker>
            <c:symbol val="none"/>
          </c:marker>
          <c:dLbls>
            <c:dLbl>
              <c:idx val="6"/>
              <c:layout>
                <c:manualLayout>
                  <c:x val="0.27053225464693481"/>
                  <c:y val="-9.4016007936147637E-17"/>
                </c:manualLayout>
              </c:layout>
              <c:tx>
                <c:rich>
                  <a:bodyPr anchorCtr="0"/>
                  <a:lstStyle/>
                  <a:p>
                    <a:pPr algn="ctr" rtl="0">
                      <a:defRPr lang="en-US" sz="1000" b="1" i="0" u="none" strike="noStrike" kern="1200" baseline="0">
                        <a:solidFill>
                          <a:srgbClr val="F39B48">
                            <a:lumMod val="75000"/>
                          </a:srgbClr>
                        </a:solidFill>
                        <a:latin typeface="+mn-lt"/>
                        <a:ea typeface="+mn-ea"/>
                        <a:cs typeface="+mn-cs"/>
                      </a:defRPr>
                    </a:pPr>
                    <a:fld id="{63E750DE-B775-4B45-9D91-693450D42437}" type="VALUE">
                      <a:rPr lang="en-US" sz="1000" b="1" i="0" u="none" strike="noStrike" kern="1200" baseline="0">
                        <a:solidFill>
                          <a:srgbClr val="F39B48">
                            <a:lumMod val="75000"/>
                          </a:srgbClr>
                        </a:solidFill>
                        <a:latin typeface="+mn-lt"/>
                        <a:ea typeface="+mn-ea"/>
                        <a:cs typeface="+mn-cs"/>
                      </a:rPr>
                      <a:pPr algn="ctr" rtl="0">
                        <a:defRPr lang="en-US" sz="1000" b="1" i="0" u="none" strike="noStrike" kern="1200" baseline="0">
                          <a:solidFill>
                            <a:srgbClr val="F39B48">
                              <a:lumMod val="75000"/>
                            </a:srgb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a:noFill/>
                    </a:ln>
                  </c:spPr>
                </c15:leaderLines>
              </c:ext>
            </c:extLst>
          </c:dLbls>
          <c:cat>
            <c:strRef>
              <c:f>'9_TFV_Peer'!$Q$7:$Q$16</c:f>
              <c:strCache>
                <c:ptCount val="10"/>
                <c:pt idx="0">
                  <c:v>Blounty County, TN (Aa2)</c:v>
                </c:pt>
                <c:pt idx="1">
                  <c:v>Cumberland County, NC (Aa1)</c:v>
                </c:pt>
                <c:pt idx="2">
                  <c:v>Rutherford County, TN (Aa1)</c:v>
                </c:pt>
                <c:pt idx="3">
                  <c:v>Richland County, SC (Aaa)</c:v>
                </c:pt>
                <c:pt idx="4">
                  <c:v>Hamilton County, TN (Aaa)</c:v>
                </c:pt>
                <c:pt idx="5">
                  <c:v>Mobile County, AL (Aa1)</c:v>
                </c:pt>
                <c:pt idx="6">
                  <c:v>Knox County, TN (Aa1)</c:v>
                </c:pt>
                <c:pt idx="7">
                  <c:v>Williamson County, TN (Aaa)</c:v>
                </c:pt>
                <c:pt idx="8">
                  <c:v>Shelby County, TN (Aa1)</c:v>
                </c:pt>
                <c:pt idx="9">
                  <c:v>Charleston County, SC (Aaa)</c:v>
                </c:pt>
              </c:strCache>
            </c:strRef>
          </c:cat>
          <c:val>
            <c:numRef>
              <c:f>'9_TFV_Peer'!$T$7:$T$16</c:f>
              <c:numCache>
                <c:formatCode>"$"#,##0.0</c:formatCode>
                <c:ptCount val="10"/>
                <c:pt idx="0">
                  <c:v>20.5</c:v>
                </c:pt>
                <c:pt idx="1">
                  <c:v>20.5</c:v>
                </c:pt>
                <c:pt idx="2">
                  <c:v>20.5</c:v>
                </c:pt>
                <c:pt idx="3">
                  <c:v>20.5</c:v>
                </c:pt>
                <c:pt idx="4">
                  <c:v>20.5</c:v>
                </c:pt>
                <c:pt idx="5">
                  <c:v>20.5</c:v>
                </c:pt>
                <c:pt idx="6">
                  <c:v>20.5</c:v>
                </c:pt>
                <c:pt idx="7">
                  <c:v>20.5</c:v>
                </c:pt>
                <c:pt idx="8">
                  <c:v>20.5</c:v>
                </c:pt>
                <c:pt idx="9">
                  <c:v>20.5</c:v>
                </c:pt>
              </c:numCache>
            </c:numRef>
          </c:val>
          <c:smooth val="0"/>
        </c:ser>
        <c:ser>
          <c:idx val="2"/>
          <c:order val="4"/>
          <c:tx>
            <c:strRef>
              <c:f>'9_TFV_Peer'!$U$6</c:f>
              <c:strCache>
                <c:ptCount val="1"/>
                <c:pt idx="0">
                  <c:v>Median of Aaa Counties Nationwide</c:v>
                </c:pt>
              </c:strCache>
            </c:strRef>
          </c:tx>
          <c:spPr>
            <a:ln>
              <a:solidFill>
                <a:schemeClr val="accent1">
                  <a:lumMod val="75000"/>
                </a:schemeClr>
              </a:solidFill>
            </a:ln>
          </c:spPr>
          <c:marker>
            <c:symbol val="none"/>
          </c:marker>
          <c:dLbls>
            <c:dLbl>
              <c:idx val="6"/>
              <c:layout>
                <c:manualLayout>
                  <c:x val="0.26922956889957889"/>
                  <c:y val="0"/>
                </c:manualLayout>
              </c:layout>
              <c:tx>
                <c:rich>
                  <a:bodyPr/>
                  <a:lstStyle/>
                  <a:p>
                    <a:fld id="{76D36B27-F213-42C5-B0E3-8396DB6950A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'9_TFV_Peer'!$Q$7:$Q$16</c:f>
              <c:strCache>
                <c:ptCount val="10"/>
                <c:pt idx="0">
                  <c:v>Blounty County, TN (Aa2)</c:v>
                </c:pt>
                <c:pt idx="1">
                  <c:v>Cumberland County, NC (Aa1)</c:v>
                </c:pt>
                <c:pt idx="2">
                  <c:v>Rutherford County, TN (Aa1)</c:v>
                </c:pt>
                <c:pt idx="3">
                  <c:v>Richland County, SC (Aaa)</c:v>
                </c:pt>
                <c:pt idx="4">
                  <c:v>Hamilton County, TN (Aaa)</c:v>
                </c:pt>
                <c:pt idx="5">
                  <c:v>Mobile County, AL (Aa1)</c:v>
                </c:pt>
                <c:pt idx="6">
                  <c:v>Knox County, TN (Aa1)</c:v>
                </c:pt>
                <c:pt idx="7">
                  <c:v>Williamson County, TN (Aaa)</c:v>
                </c:pt>
                <c:pt idx="8">
                  <c:v>Shelby County, TN (Aa1)</c:v>
                </c:pt>
                <c:pt idx="9">
                  <c:v>Charleston County, SC (Aaa)</c:v>
                </c:pt>
              </c:strCache>
            </c:strRef>
          </c:cat>
          <c:val>
            <c:numRef>
              <c:f>'9_TFV_Peer'!$U$7:$U$16</c:f>
              <c:numCache>
                <c:formatCode>"$"#,##0.0</c:formatCode>
                <c:ptCount val="10"/>
                <c:pt idx="0">
                  <c:v>55.8</c:v>
                </c:pt>
                <c:pt idx="1">
                  <c:v>55.8</c:v>
                </c:pt>
                <c:pt idx="2">
                  <c:v>55.8</c:v>
                </c:pt>
                <c:pt idx="3">
                  <c:v>55.8</c:v>
                </c:pt>
                <c:pt idx="4">
                  <c:v>55.8</c:v>
                </c:pt>
                <c:pt idx="5">
                  <c:v>55.8</c:v>
                </c:pt>
                <c:pt idx="6">
                  <c:v>55.8</c:v>
                </c:pt>
                <c:pt idx="7">
                  <c:v>55.8</c:v>
                </c:pt>
                <c:pt idx="8">
                  <c:v>55.8</c:v>
                </c:pt>
                <c:pt idx="9">
                  <c:v>55.8</c:v>
                </c:pt>
              </c:numCache>
            </c:numRef>
          </c:val>
          <c:smooth val="0"/>
        </c:ser>
        <c:dLbls>
          <c:showLegendKey val="0"/>
          <c:showVal val="0"/>
          <c:showCatName val="0"/>
          <c:showSerName val="0"/>
          <c:showPercent val="0"/>
          <c:showBubbleSize val="0"/>
        </c:dLbls>
        <c:marker val="1"/>
        <c:smooth val="0"/>
        <c:axId val="406122368"/>
        <c:axId val="406110216"/>
      </c:lineChart>
      <c:catAx>
        <c:axId val="406122368"/>
        <c:scaling>
          <c:orientation val="minMax"/>
        </c:scaling>
        <c:delete val="0"/>
        <c:axPos val="b"/>
        <c:numFmt formatCode="General" sourceLinked="1"/>
        <c:majorTickMark val="out"/>
        <c:minorTickMark val="none"/>
        <c:tickLblPos val="nextTo"/>
        <c:txPr>
          <a:bodyPr rot="0"/>
          <a:lstStyle/>
          <a:p>
            <a:pPr>
              <a:defRPr sz="900"/>
            </a:pPr>
            <a:endParaRPr lang="en-US"/>
          </a:p>
        </c:txPr>
        <c:crossAx val="406110216"/>
        <c:crosses val="autoZero"/>
        <c:auto val="1"/>
        <c:lblAlgn val="ctr"/>
        <c:lblOffset val="100"/>
        <c:noMultiLvlLbl val="0"/>
      </c:catAx>
      <c:valAx>
        <c:axId val="406110216"/>
        <c:scaling>
          <c:orientation val="minMax"/>
        </c:scaling>
        <c:delete val="0"/>
        <c:axPos val="l"/>
        <c:majorGridlines>
          <c:spPr>
            <a:ln>
              <a:solidFill>
                <a:schemeClr val="bg1">
                  <a:lumMod val="85000"/>
                </a:schemeClr>
              </a:solidFill>
              <a:prstDash val="dash"/>
            </a:ln>
          </c:spPr>
        </c:majorGridlines>
        <c:title>
          <c:tx>
            <c:rich>
              <a:bodyPr rot="-5400000" vert="horz"/>
              <a:lstStyle/>
              <a:p>
                <a:pPr>
                  <a:defRPr/>
                </a:pPr>
                <a:r>
                  <a:rPr lang="en-US" sz="1000" dirty="0"/>
                  <a:t>Billions</a:t>
                </a:r>
              </a:p>
            </c:rich>
          </c:tx>
          <c:layout>
            <c:manualLayout>
              <c:xMode val="edge"/>
              <c:yMode val="edge"/>
              <c:x val="2.1769684125970915E-2"/>
              <c:y val="0.34977007116317355"/>
            </c:manualLayout>
          </c:layout>
          <c:overlay val="0"/>
        </c:title>
        <c:numFmt formatCode="&quot;$&quot;#,##0" sourceLinked="0"/>
        <c:majorTickMark val="out"/>
        <c:minorTickMark val="none"/>
        <c:tickLblPos val="nextTo"/>
        <c:txPr>
          <a:bodyPr/>
          <a:lstStyle/>
          <a:p>
            <a:pPr>
              <a:defRPr sz="900"/>
            </a:pPr>
            <a:endParaRPr lang="en-US"/>
          </a:p>
        </c:txPr>
        <c:crossAx val="406122368"/>
        <c:crosses val="autoZero"/>
        <c:crossBetween val="between"/>
      </c:valAx>
    </c:plotArea>
    <c:legend>
      <c:legendPos val="b"/>
      <c:legendEntry>
        <c:idx val="0"/>
        <c:delete val="1"/>
      </c:legendEntry>
      <c:legendEntry>
        <c:idx val="1"/>
        <c:delete val="1"/>
      </c:legendEntry>
      <c:layout>
        <c:manualLayout>
          <c:xMode val="edge"/>
          <c:yMode val="edge"/>
          <c:x val="7.3217597820306415E-2"/>
          <c:y val="0.82377753418083255"/>
          <c:w val="0.86194416752714453"/>
          <c:h val="4.0825466424524032E-2"/>
        </c:manualLayout>
      </c:layout>
      <c:overlay val="0"/>
      <c:txPr>
        <a:bodyPr/>
        <a:lstStyle/>
        <a:p>
          <a:pPr>
            <a:defRPr sz="900"/>
          </a:pPr>
          <a:endParaRPr lang="en-US"/>
        </a:p>
      </c:txPr>
    </c:legend>
    <c:plotVisOnly val="1"/>
    <c:dispBlanksAs val="gap"/>
    <c:showDLblsOverMax val="0"/>
  </c:chart>
  <c:spPr>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5497945027043"/>
          <c:y val="7.0954458476528537E-2"/>
          <c:w val="0.82893032574572423"/>
          <c:h val="0.59239228750252371"/>
        </c:manualLayout>
      </c:layout>
      <c:barChart>
        <c:barDir val="col"/>
        <c:grouping val="clustered"/>
        <c:varyColors val="0"/>
        <c:ser>
          <c:idx val="1"/>
          <c:order val="0"/>
          <c:tx>
            <c:strRef>
              <c:f>'10_TFVCap_Peer'!$O$6</c:f>
              <c:strCache>
                <c:ptCount val="1"/>
                <c:pt idx="0">
                  <c:v>Total Full Value per Capita</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dPt>
          <c:dPt>
            <c:idx val="4"/>
            <c:invertIfNegative val="0"/>
            <c:bubble3D val="0"/>
            <c:spPr>
              <a:solidFill>
                <a:srgbClr val="3E6BB4"/>
              </a:solidFill>
              <a:ln w="12700">
                <a:noFill/>
              </a:ln>
            </c:spPr>
          </c:dPt>
          <c:dPt>
            <c:idx val="6"/>
            <c:invertIfNegative val="0"/>
            <c:bubble3D val="0"/>
            <c:spPr>
              <a:solidFill>
                <a:schemeClr val="bg1">
                  <a:lumMod val="65000"/>
                </a:schemeClr>
              </a:solidFill>
              <a:ln>
                <a:noFill/>
              </a:ln>
            </c:spPr>
          </c:dPt>
          <c:dPt>
            <c:idx val="7"/>
            <c:invertIfNegative val="0"/>
            <c:bubble3D val="0"/>
          </c:dPt>
          <c:dPt>
            <c:idx val="8"/>
            <c:invertIfNegative val="0"/>
            <c:bubble3D val="0"/>
            <c:spPr>
              <a:solidFill>
                <a:schemeClr val="bg1">
                  <a:lumMod val="65000"/>
                </a:schemeClr>
              </a:solidFill>
              <a:ln>
                <a:noFill/>
              </a:ln>
            </c:spPr>
          </c:dPt>
          <c:dPt>
            <c:idx val="9"/>
            <c:invertIfNegative val="0"/>
            <c:bubble3D val="0"/>
          </c:dPt>
          <c:dLbls>
            <c:dLbl>
              <c:idx val="0"/>
              <c:layout>
                <c:manualLayout>
                  <c:x val="1.3728011873108851E-2"/>
                  <c:y val="7.38855523835604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242251847944401E-2"/>
                  <c:y val="7.267188976870893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302629697959385E-2"/>
                  <c:y val="3.133258802244042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029961115676543E-2"/>
                  <c:y val="-5.312311606396653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881486181594033E-2"/>
                  <c:y val="2.3037187187968178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295873786604541E-2"/>
                  <c:y val="3.940986545309437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444022274359443E-2"/>
                  <c:y val="1.125255735312320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01201038897012E-2"/>
                  <c:y val="6.235210983242479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296008904831639E-2"/>
                  <c:y val="-1.923480718756309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5800074206930314E-3"/>
                  <c:y val="6.97637795275590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0296008904831639E-2"/>
                  <c:y val="4.895215021199272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1.0296008904831639E-2"/>
                  <c:y val="6.9220674338784571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'10_TFVCap_Peer'!$N$7:$N$16</c:f>
              <c:strCache>
                <c:ptCount val="10"/>
                <c:pt idx="0">
                  <c:v>Shelby County, TN (Aa1)</c:v>
                </c:pt>
                <c:pt idx="1">
                  <c:v>Richland County, SC (Aaa)</c:v>
                </c:pt>
                <c:pt idx="2">
                  <c:v>Cumberland County, NC (Aa1)</c:v>
                </c:pt>
                <c:pt idx="3">
                  <c:v>Hamilton County, TN (Aaa)</c:v>
                </c:pt>
                <c:pt idx="4">
                  <c:v>Knox County, TN (Aa1)</c:v>
                </c:pt>
                <c:pt idx="5">
                  <c:v>Rutherford County, TN (Aa1)</c:v>
                </c:pt>
                <c:pt idx="6">
                  <c:v>Mobile County, AL (Aa1)</c:v>
                </c:pt>
                <c:pt idx="7">
                  <c:v>Blount County, TN (Aa2)</c:v>
                </c:pt>
                <c:pt idx="8">
                  <c:v>Charleston County, SC (Aaa)</c:v>
                </c:pt>
                <c:pt idx="9">
                  <c:v>Williamson County, TN (Aaa)</c:v>
                </c:pt>
              </c:strCache>
            </c:strRef>
          </c:cat>
          <c:val>
            <c:numRef>
              <c:f>'10_TFVCap_Peer'!$O$7:$O$16</c:f>
              <c:numCache>
                <c:formatCode>"$"#,##0.0</c:formatCode>
                <c:ptCount val="10"/>
                <c:pt idx="0">
                  <c:v>64.64</c:v>
                </c:pt>
                <c:pt idx="1">
                  <c:v>70.650000000000006</c:v>
                </c:pt>
                <c:pt idx="2">
                  <c:v>73.3</c:v>
                </c:pt>
                <c:pt idx="3">
                  <c:v>84.84</c:v>
                </c:pt>
                <c:pt idx="4">
                  <c:v>86.4</c:v>
                </c:pt>
                <c:pt idx="5">
                  <c:v>89.47</c:v>
                </c:pt>
                <c:pt idx="6">
                  <c:v>90.26</c:v>
                </c:pt>
                <c:pt idx="7">
                  <c:v>97.4</c:v>
                </c:pt>
                <c:pt idx="8">
                  <c:v>178.9</c:v>
                </c:pt>
                <c:pt idx="9">
                  <c:v>199.3</c:v>
                </c:pt>
              </c:numCache>
            </c:numRef>
          </c:val>
        </c:ser>
        <c:ser>
          <c:idx val="0"/>
          <c:order val="3"/>
          <c:tx>
            <c:strRef>
              <c:f>'10_TFVCap_Peer'!$P$6</c:f>
              <c:strCache>
                <c:ptCount val="1"/>
                <c:pt idx="0">
                  <c:v>TAV2</c:v>
                </c:pt>
              </c:strCache>
            </c:strRef>
          </c:tx>
          <c:spPr>
            <a:solidFill>
              <a:srgbClr val="D8D9DA"/>
            </a:solidFill>
            <a:ln>
              <a:noFill/>
            </a:ln>
          </c:spPr>
          <c:invertIfNegative val="0"/>
          <c:dPt>
            <c:idx val="0"/>
            <c:invertIfNegative val="0"/>
            <c:bubble3D val="0"/>
          </c:dPt>
          <c:dPt>
            <c:idx val="1"/>
            <c:invertIfNegative val="0"/>
            <c:bubble3D val="0"/>
            <c:spPr>
              <a:solidFill>
                <a:schemeClr val="bg1">
                  <a:lumMod val="65000"/>
                </a:schemeClr>
              </a:solidFill>
              <a:ln>
                <a:noFill/>
              </a:ln>
            </c:spPr>
          </c:dPt>
          <c:dPt>
            <c:idx val="2"/>
            <c:invertIfNegative val="0"/>
            <c:bubble3D val="0"/>
            <c:spPr>
              <a:solidFill>
                <a:schemeClr val="bg1">
                  <a:lumMod val="65000"/>
                </a:schemeClr>
              </a:solidFill>
              <a:ln>
                <a:noFill/>
              </a:ln>
            </c:spPr>
          </c:dPt>
          <c:dPt>
            <c:idx val="3"/>
            <c:invertIfNegative val="0"/>
            <c:bubble3D val="0"/>
          </c:dPt>
          <c:dPt>
            <c:idx val="4"/>
            <c:invertIfNegative val="0"/>
            <c:bubble3D val="0"/>
            <c:spPr>
              <a:solidFill>
                <a:srgbClr val="C8B9A4"/>
              </a:solidFill>
              <a:ln w="12700">
                <a:noFill/>
              </a:ln>
            </c:spPr>
          </c:dPt>
          <c:dPt>
            <c:idx val="6"/>
            <c:invertIfNegative val="0"/>
            <c:bubble3D val="0"/>
            <c:spPr>
              <a:solidFill>
                <a:schemeClr val="bg1">
                  <a:lumMod val="65000"/>
                </a:schemeClr>
              </a:solidFill>
              <a:ln>
                <a:noFill/>
              </a:ln>
            </c:spPr>
          </c:dPt>
          <c:dPt>
            <c:idx val="7"/>
            <c:invertIfNegative val="0"/>
            <c:bubble3D val="0"/>
          </c:dPt>
          <c:dPt>
            <c:idx val="8"/>
            <c:invertIfNegative val="0"/>
            <c:bubble3D val="0"/>
            <c:spPr>
              <a:solidFill>
                <a:schemeClr val="bg1">
                  <a:lumMod val="65000"/>
                </a:schemeClr>
              </a:solidFill>
              <a:ln>
                <a:noFill/>
              </a:ln>
            </c:spPr>
          </c:dPt>
          <c:dPt>
            <c:idx val="9"/>
            <c:invertIfNegative val="0"/>
            <c:bubble3D val="0"/>
          </c:dPt>
          <c:dLbls>
            <c:dLbl>
              <c:idx val="4"/>
              <c:layout>
                <c:manualLayout>
                  <c:x val="1.2012010388970245E-2"/>
                  <c:y val="-4.2617957361572598E-3"/>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'10_TFVCap_Peer'!$N$7:$N$16</c:f>
              <c:strCache>
                <c:ptCount val="10"/>
                <c:pt idx="0">
                  <c:v>Shelby County, TN (Aa1)</c:v>
                </c:pt>
                <c:pt idx="1">
                  <c:v>Richland County, SC (Aaa)</c:v>
                </c:pt>
                <c:pt idx="2">
                  <c:v>Cumberland County, NC (Aa1)</c:v>
                </c:pt>
                <c:pt idx="3">
                  <c:v>Hamilton County, TN (Aaa)</c:v>
                </c:pt>
                <c:pt idx="4">
                  <c:v>Knox County, TN (Aa1)</c:v>
                </c:pt>
                <c:pt idx="5">
                  <c:v>Rutherford County, TN (Aa1)</c:v>
                </c:pt>
                <c:pt idx="6">
                  <c:v>Mobile County, AL (Aa1)</c:v>
                </c:pt>
                <c:pt idx="7">
                  <c:v>Blount County, TN (Aa2)</c:v>
                </c:pt>
                <c:pt idx="8">
                  <c:v>Charleston County, SC (Aaa)</c:v>
                </c:pt>
                <c:pt idx="9">
                  <c:v>Williamson County, TN (Aaa)</c:v>
                </c:pt>
              </c:strCache>
            </c:strRef>
          </c:cat>
          <c:val>
            <c:numRef>
              <c:f>'10_TFVCap_Peer'!$P$7:$P$16</c:f>
              <c:numCache>
                <c:formatCode>"$"#,##0.0</c:formatCode>
                <c:ptCount val="10"/>
                <c:pt idx="0">
                  <c:v>64.64</c:v>
                </c:pt>
                <c:pt idx="1">
                  <c:v>70.650000000000006</c:v>
                </c:pt>
                <c:pt idx="2">
                  <c:v>73.3</c:v>
                </c:pt>
                <c:pt idx="3">
                  <c:v>84.84</c:v>
                </c:pt>
                <c:pt idx="4">
                  <c:v>88.6</c:v>
                </c:pt>
                <c:pt idx="5">
                  <c:v>89.47</c:v>
                </c:pt>
                <c:pt idx="6">
                  <c:v>90.26</c:v>
                </c:pt>
                <c:pt idx="7">
                  <c:v>97.4</c:v>
                </c:pt>
                <c:pt idx="8">
                  <c:v>178.9</c:v>
                </c:pt>
                <c:pt idx="9">
                  <c:v>199.3</c:v>
                </c:pt>
              </c:numCache>
            </c:numRef>
          </c:val>
        </c:ser>
        <c:dLbls>
          <c:showLegendKey val="0"/>
          <c:showVal val="0"/>
          <c:showCatName val="0"/>
          <c:showSerName val="0"/>
          <c:showPercent val="0"/>
          <c:showBubbleSize val="0"/>
        </c:dLbls>
        <c:gapWidth val="150"/>
        <c:axId val="406120800"/>
        <c:axId val="406116880"/>
      </c:barChart>
      <c:lineChart>
        <c:grouping val="standard"/>
        <c:varyColors val="0"/>
        <c:ser>
          <c:idx val="5"/>
          <c:order val="1"/>
          <c:tx>
            <c:strRef>
              <c:f>'10_TFVCap_Peer'!$S$6</c:f>
              <c:strCache>
                <c:ptCount val="1"/>
                <c:pt idx="0">
                  <c:v>Peer Group Median</c:v>
                </c:pt>
              </c:strCache>
            </c:strRef>
          </c:tx>
          <c:spPr>
            <a:ln>
              <a:solidFill>
                <a:schemeClr val="accent3">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444013357247459E-2"/>
                  <c:y val="2.0101863164148932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D051">
                          <a:lumMod val="75000"/>
                        </a:srgb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5444013357247583E-2"/>
                  <c:y val="0"/>
                </c:manualLayout>
              </c:layout>
              <c:tx>
                <c:rich>
                  <a:bodyPr/>
                  <a:lstStyle/>
                  <a:p>
                    <a:r>
                      <a:rPr lang="en-US"/>
                      <a:t>$89,648</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'10_TFVCap_Peer'!$N$7:$N$16</c:f>
              <c:strCache>
                <c:ptCount val="10"/>
                <c:pt idx="0">
                  <c:v>Shelby County, TN (Aa1)</c:v>
                </c:pt>
                <c:pt idx="1">
                  <c:v>Richland County, SC (Aaa)</c:v>
                </c:pt>
                <c:pt idx="2">
                  <c:v>Cumberland County, NC (Aa1)</c:v>
                </c:pt>
                <c:pt idx="3">
                  <c:v>Hamilton County, TN (Aaa)</c:v>
                </c:pt>
                <c:pt idx="4">
                  <c:v>Knox County, TN (Aa1)</c:v>
                </c:pt>
                <c:pt idx="5">
                  <c:v>Rutherford County, TN (Aa1)</c:v>
                </c:pt>
                <c:pt idx="6">
                  <c:v>Mobile County, AL (Aa1)</c:v>
                </c:pt>
                <c:pt idx="7">
                  <c:v>Blount County, TN (Aa2)</c:v>
                </c:pt>
                <c:pt idx="8">
                  <c:v>Charleston County, SC (Aaa)</c:v>
                </c:pt>
                <c:pt idx="9">
                  <c:v>Williamson County, TN (Aaa)</c:v>
                </c:pt>
              </c:strCache>
            </c:strRef>
          </c:cat>
          <c:val>
            <c:numRef>
              <c:f>'10_TFVCap_Peer'!$S$7:$S$16</c:f>
              <c:numCache>
                <c:formatCode>"$"#,##0</c:formatCode>
                <c:ptCount val="10"/>
                <c:pt idx="0">
                  <c:v>88.6</c:v>
                </c:pt>
                <c:pt idx="1">
                  <c:v>88.6</c:v>
                </c:pt>
                <c:pt idx="2">
                  <c:v>88.6</c:v>
                </c:pt>
                <c:pt idx="3">
                  <c:v>88.6</c:v>
                </c:pt>
                <c:pt idx="4">
                  <c:v>88.6</c:v>
                </c:pt>
                <c:pt idx="5">
                  <c:v>88.6</c:v>
                </c:pt>
                <c:pt idx="6">
                  <c:v>88.6</c:v>
                </c:pt>
                <c:pt idx="7">
                  <c:v>88.6</c:v>
                </c:pt>
                <c:pt idx="8">
                  <c:v>88.6</c:v>
                </c:pt>
                <c:pt idx="9">
                  <c:v>88.6</c:v>
                </c:pt>
              </c:numCache>
            </c:numRef>
          </c:val>
          <c:smooth val="0"/>
        </c:ser>
        <c:ser>
          <c:idx val="3"/>
          <c:order val="2"/>
          <c:tx>
            <c:strRef>
              <c:f>'10_TFVCap_Peer'!$Q$6</c:f>
              <c:strCache>
                <c:ptCount val="1"/>
                <c:pt idx="0">
                  <c:v>Median of Aa1 Counties Nationwide</c:v>
                </c:pt>
              </c:strCache>
            </c:strRef>
          </c:tx>
          <c:spPr>
            <a:ln>
              <a:solidFill>
                <a:schemeClr val="accent4">
                  <a:lumMod val="75000"/>
                </a:schemeClr>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1.5444013357247459E-2"/>
                  <c:y val="-6.3926936042358893E-3"/>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39B48">
                          <a:lumMod val="75000"/>
                        </a:srgb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0"/>
              <c:showLegendKey val="0"/>
              <c:showVal val="1"/>
              <c:showCatName val="0"/>
              <c:showSerName val="0"/>
              <c:showPercent val="0"/>
              <c:showBubbleSize val="0"/>
              <c:extLst>
                <c:ext xmlns:c15="http://schemas.microsoft.com/office/drawing/2012/chart" uri="{CE6537A1-D6FC-4f65-9D91-7224C49458BB}"/>
              </c:extLst>
            </c:dLbl>
            <c:dLbl>
              <c:idx val="11"/>
              <c:layout>
                <c:manualLayout>
                  <c:x val="1.0296008904831764E-2"/>
                  <c:y val="0"/>
                </c:manualLayout>
              </c:layout>
              <c:tx>
                <c:rich>
                  <a:bodyPr/>
                  <a:lstStyle/>
                  <a:p>
                    <a:r>
                      <a:rPr lang="en-US"/>
                      <a:t>$108,124</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'10_TFVCap_Peer'!$N$7:$N$16</c:f>
              <c:strCache>
                <c:ptCount val="10"/>
                <c:pt idx="0">
                  <c:v>Shelby County, TN (Aa1)</c:v>
                </c:pt>
                <c:pt idx="1">
                  <c:v>Richland County, SC (Aaa)</c:v>
                </c:pt>
                <c:pt idx="2">
                  <c:v>Cumberland County, NC (Aa1)</c:v>
                </c:pt>
                <c:pt idx="3">
                  <c:v>Hamilton County, TN (Aaa)</c:v>
                </c:pt>
                <c:pt idx="4">
                  <c:v>Knox County, TN (Aa1)</c:v>
                </c:pt>
                <c:pt idx="5">
                  <c:v>Rutherford County, TN (Aa1)</c:v>
                </c:pt>
                <c:pt idx="6">
                  <c:v>Mobile County, AL (Aa1)</c:v>
                </c:pt>
                <c:pt idx="7">
                  <c:v>Blount County, TN (Aa2)</c:v>
                </c:pt>
                <c:pt idx="8">
                  <c:v>Charleston County, SC (Aaa)</c:v>
                </c:pt>
                <c:pt idx="9">
                  <c:v>Williamson County, TN (Aaa)</c:v>
                </c:pt>
              </c:strCache>
            </c:strRef>
          </c:cat>
          <c:val>
            <c:numRef>
              <c:f>'10_TFVCap_Peer'!$Q$7:$Q$16</c:f>
              <c:numCache>
                <c:formatCode>"$"#,##0</c:formatCode>
                <c:ptCount val="10"/>
                <c:pt idx="0">
                  <c:v>90</c:v>
                </c:pt>
                <c:pt idx="1">
                  <c:v>90</c:v>
                </c:pt>
                <c:pt idx="2">
                  <c:v>90</c:v>
                </c:pt>
                <c:pt idx="3">
                  <c:v>90</c:v>
                </c:pt>
                <c:pt idx="4">
                  <c:v>90</c:v>
                </c:pt>
                <c:pt idx="5">
                  <c:v>90</c:v>
                </c:pt>
                <c:pt idx="6">
                  <c:v>90</c:v>
                </c:pt>
                <c:pt idx="7">
                  <c:v>90</c:v>
                </c:pt>
                <c:pt idx="8">
                  <c:v>90</c:v>
                </c:pt>
                <c:pt idx="9">
                  <c:v>90</c:v>
                </c:pt>
              </c:numCache>
            </c:numRef>
          </c:val>
          <c:smooth val="0"/>
        </c:ser>
        <c:ser>
          <c:idx val="2"/>
          <c:order val="4"/>
          <c:tx>
            <c:strRef>
              <c:f>'10_TFVCap_Peer'!$R$6</c:f>
              <c:strCache>
                <c:ptCount val="1"/>
                <c:pt idx="0">
                  <c:v>Median of Aaa Counties Nationwide</c:v>
                </c:pt>
              </c:strCache>
            </c:strRef>
          </c:tx>
          <c:spPr>
            <a:ln>
              <a:solidFill>
                <a:schemeClr val="accent1">
                  <a:lumMod val="75000"/>
                </a:schemeClr>
              </a:solidFill>
            </a:ln>
          </c:spPr>
          <c:marker>
            <c:symbol val="none"/>
          </c:marker>
          <c:dLbls>
            <c:dLbl>
              <c:idx val="6"/>
              <c:layout>
                <c:manualLayout>
                  <c:x val="0.26231055411174226"/>
                  <c:y val="3.9463557367881399E-4"/>
                </c:manualLayout>
              </c:layout>
              <c:tx>
                <c:rich>
                  <a:bodyPr/>
                  <a:lstStyle/>
                  <a:p>
                    <a:fld id="{0C4B0BAC-1CB8-4771-AF9C-939ECA5885EB}" type="VALUE">
                      <a:rPr lang="en-US" sz="1000" b="1" i="0" u="none" strike="noStrike" kern="1200" baseline="0" dirty="0">
                        <a:solidFill>
                          <a:srgbClr val="C8B9A3">
                            <a:lumMod val="75000"/>
                          </a:srgbClr>
                        </a:solidFill>
                        <a:latin typeface="Arial" panose="020B0604020202020204" pitchFamily="34" charset="0"/>
                        <a:ea typeface="+mn-ea"/>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strRef>
              <c:f>'10_TFVCap_Peer'!$N$7:$N$16</c:f>
              <c:strCache>
                <c:ptCount val="10"/>
                <c:pt idx="0">
                  <c:v>Shelby County, TN (Aa1)</c:v>
                </c:pt>
                <c:pt idx="1">
                  <c:v>Richland County, SC (Aaa)</c:v>
                </c:pt>
                <c:pt idx="2">
                  <c:v>Cumberland County, NC (Aa1)</c:v>
                </c:pt>
                <c:pt idx="3">
                  <c:v>Hamilton County, TN (Aaa)</c:v>
                </c:pt>
                <c:pt idx="4">
                  <c:v>Knox County, TN (Aa1)</c:v>
                </c:pt>
                <c:pt idx="5">
                  <c:v>Rutherford County, TN (Aa1)</c:v>
                </c:pt>
                <c:pt idx="6">
                  <c:v>Mobile County, AL (Aa1)</c:v>
                </c:pt>
                <c:pt idx="7">
                  <c:v>Blount County, TN (Aa2)</c:v>
                </c:pt>
                <c:pt idx="8">
                  <c:v>Charleston County, SC (Aaa)</c:v>
                </c:pt>
                <c:pt idx="9">
                  <c:v>Williamson County, TN (Aaa)</c:v>
                </c:pt>
              </c:strCache>
            </c:strRef>
          </c:cat>
          <c:val>
            <c:numRef>
              <c:f>'10_TFVCap_Peer'!$R$7:$R$16</c:f>
              <c:numCache>
                <c:formatCode>"$"#,##0</c:formatCode>
                <c:ptCount val="10"/>
                <c:pt idx="0">
                  <c:v>117</c:v>
                </c:pt>
                <c:pt idx="1">
                  <c:v>117</c:v>
                </c:pt>
                <c:pt idx="2">
                  <c:v>117</c:v>
                </c:pt>
                <c:pt idx="3">
                  <c:v>117</c:v>
                </c:pt>
                <c:pt idx="4">
                  <c:v>117</c:v>
                </c:pt>
                <c:pt idx="5">
                  <c:v>117</c:v>
                </c:pt>
                <c:pt idx="6">
                  <c:v>117</c:v>
                </c:pt>
                <c:pt idx="7">
                  <c:v>117</c:v>
                </c:pt>
                <c:pt idx="8">
                  <c:v>117</c:v>
                </c:pt>
                <c:pt idx="9">
                  <c:v>117</c:v>
                </c:pt>
              </c:numCache>
            </c:numRef>
          </c:val>
          <c:smooth val="0"/>
        </c:ser>
        <c:dLbls>
          <c:showLegendKey val="0"/>
          <c:showVal val="0"/>
          <c:showCatName val="0"/>
          <c:showSerName val="0"/>
          <c:showPercent val="0"/>
          <c:showBubbleSize val="0"/>
        </c:dLbls>
        <c:marker val="1"/>
        <c:smooth val="0"/>
        <c:axId val="406120800"/>
        <c:axId val="406116880"/>
      </c:lineChart>
      <c:catAx>
        <c:axId val="406120800"/>
        <c:scaling>
          <c:orientation val="minMax"/>
        </c:scaling>
        <c:delete val="0"/>
        <c:axPos val="b"/>
        <c:numFmt formatCode="General" sourceLinked="1"/>
        <c:majorTickMark val="out"/>
        <c:minorTickMark val="none"/>
        <c:tickLblPos val="nextTo"/>
        <c:txPr>
          <a:bodyPr rot="-1380000"/>
          <a:lstStyle/>
          <a:p>
            <a:pPr>
              <a:defRPr sz="900"/>
            </a:pPr>
            <a:endParaRPr lang="en-US"/>
          </a:p>
        </c:txPr>
        <c:crossAx val="406116880"/>
        <c:crosses val="autoZero"/>
        <c:auto val="1"/>
        <c:lblAlgn val="ctr"/>
        <c:lblOffset val="100"/>
        <c:noMultiLvlLbl val="0"/>
      </c:catAx>
      <c:valAx>
        <c:axId val="406116880"/>
        <c:scaling>
          <c:orientation val="minMax"/>
        </c:scaling>
        <c:delete val="0"/>
        <c:axPos val="l"/>
        <c:majorGridlines>
          <c:spPr>
            <a:ln>
              <a:solidFill>
                <a:schemeClr val="bg1">
                  <a:lumMod val="85000"/>
                </a:schemeClr>
              </a:solidFill>
              <a:prstDash val="dash"/>
            </a:ln>
          </c:spPr>
        </c:majorGridlines>
        <c:title>
          <c:tx>
            <c:rich>
              <a:bodyPr rot="-5400000" vert="horz"/>
              <a:lstStyle/>
              <a:p>
                <a:pPr>
                  <a:defRPr/>
                </a:pPr>
                <a:r>
                  <a:rPr lang="en-US"/>
                  <a:t>$ (In Thousands)</a:t>
                </a:r>
              </a:p>
            </c:rich>
          </c:tx>
          <c:layout>
            <c:manualLayout>
              <c:xMode val="edge"/>
              <c:yMode val="edge"/>
              <c:x val="0"/>
              <c:y val="0.30851039773874417"/>
            </c:manualLayout>
          </c:layout>
          <c:overlay val="0"/>
        </c:title>
        <c:numFmt formatCode="&quot;$&quot;#,##0" sourceLinked="0"/>
        <c:majorTickMark val="out"/>
        <c:minorTickMark val="none"/>
        <c:tickLblPos val="nextTo"/>
        <c:crossAx val="406120800"/>
        <c:crosses val="autoZero"/>
        <c:crossBetween val="between"/>
      </c:valAx>
    </c:plotArea>
    <c:legend>
      <c:legendPos val="b"/>
      <c:legendEntry>
        <c:idx val="0"/>
        <c:delete val="1"/>
      </c:legendEntry>
      <c:legendEntry>
        <c:idx val="1"/>
        <c:delete val="1"/>
      </c:legendEntry>
      <c:layout>
        <c:manualLayout>
          <c:xMode val="edge"/>
          <c:yMode val="edge"/>
          <c:x val="8.2604084192272456E-2"/>
          <c:y val="0.85276871962674472"/>
          <c:w val="0.86194416752714453"/>
          <c:h val="4.6366444579043008E-2"/>
        </c:manualLayout>
      </c:layout>
      <c:overlay val="0"/>
      <c:txPr>
        <a:bodyPr/>
        <a:lstStyle/>
        <a:p>
          <a:pPr>
            <a:defRPr sz="90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0.63016</cdr:x>
      <cdr:y>0.60641</cdr:y>
    </cdr:from>
    <cdr:to>
      <cdr:x>0.65754</cdr:x>
      <cdr:y>0.70207</cdr:y>
    </cdr:to>
    <cdr:sp macro="" textlink="">
      <cdr:nvSpPr>
        <cdr:cNvPr id="3" name="TextBox 4"/>
        <cdr:cNvSpPr txBox="1"/>
      </cdr:nvSpPr>
      <cdr:spPr>
        <a:xfrm xmlns:a="http://schemas.openxmlformats.org/drawingml/2006/main" rot="16200000">
          <a:off x="4466850" y="3140456"/>
          <a:ext cx="473804" cy="2000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000" b="1" baseline="0">
            <a:solidFill>
              <a:schemeClr val="bg2"/>
            </a:solidFill>
            <a:latin typeface="Soleil" panose="02000503030000020004" pitchFamily="50"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0.84097</cdr:x>
      <cdr:y>0.20929</cdr:y>
    </cdr:from>
    <cdr:to>
      <cdr:x>0.90378</cdr:x>
      <cdr:y>0.26406</cdr:y>
    </cdr:to>
    <cdr:sp macro="" textlink="">
      <cdr:nvSpPr>
        <cdr:cNvPr id="2" name="TextBox 1"/>
        <cdr:cNvSpPr txBox="1"/>
      </cdr:nvSpPr>
      <cdr:spPr>
        <a:xfrm xmlns:a="http://schemas.openxmlformats.org/drawingml/2006/main">
          <a:off x="6684545" y="807117"/>
          <a:ext cx="499250" cy="211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mn-lt"/>
            </a:rPr>
            <a:t>1.8%</a:t>
          </a:r>
        </a:p>
      </cdr:txBody>
    </cdr:sp>
  </cdr:relSizeAnchor>
  <cdr:relSizeAnchor xmlns:cdr="http://schemas.openxmlformats.org/drawingml/2006/chartDrawing">
    <cdr:from>
      <cdr:x>0.81756</cdr:x>
      <cdr:y>0.47352</cdr:y>
    </cdr:from>
    <cdr:to>
      <cdr:x>0.85231</cdr:x>
      <cdr:y>0.62341</cdr:y>
    </cdr:to>
    <cdr:sp macro="" textlink="">
      <cdr:nvSpPr>
        <cdr:cNvPr id="4" name="TextBox 3"/>
        <cdr:cNvSpPr txBox="1"/>
      </cdr:nvSpPr>
      <cdr:spPr>
        <a:xfrm xmlns:a="http://schemas.openxmlformats.org/drawingml/2006/main" rot="16200000">
          <a:off x="6347528" y="1977017"/>
          <a:ext cx="578034" cy="2762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0.84111</cdr:x>
      <cdr:y>0.47352</cdr:y>
    </cdr:from>
    <cdr:to>
      <cdr:x>0.87586</cdr:x>
      <cdr:y>0.62341</cdr:y>
    </cdr:to>
    <cdr:sp macro="" textlink="">
      <cdr:nvSpPr>
        <cdr:cNvPr id="5" name="TextBox 4"/>
        <cdr:cNvSpPr txBox="1"/>
      </cdr:nvSpPr>
      <cdr:spPr>
        <a:xfrm xmlns:a="http://schemas.openxmlformats.org/drawingml/2006/main" rot="16200000">
          <a:off x="6534688" y="1977018"/>
          <a:ext cx="578035" cy="2762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CB71A0C-CA20-49CA-B7BB-BD5DAB7F601A}" type="datetimeFigureOut">
              <a:rPr lang="en-US" smtClean="0"/>
              <a:t>2/14/2019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71D3EE9-C52C-47D1-AB7E-0C9F3E2AA692}" type="slidenum">
              <a:rPr lang="en-US" smtClean="0"/>
              <a:t>‹#›</a:t>
            </a:fld>
            <a:endParaRPr lang="en-US"/>
          </a:p>
        </p:txBody>
      </p:sp>
    </p:spTree>
    <p:extLst>
      <p:ext uri="{BB962C8B-B14F-4D97-AF65-F5344CB8AC3E}">
        <p14:creationId xmlns:p14="http://schemas.microsoft.com/office/powerpoint/2010/main" val="170400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F20F820-113A-4671-B6E7-B4D27B4A3577}" type="datetimeFigureOut">
              <a:rPr lang="en-US" smtClean="0"/>
              <a:t>2/14/2019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07FB309-795D-41CA-B468-F2F837EBB4A8}" type="slidenum">
              <a:rPr lang="en-US" smtClean="0"/>
              <a:t>‹#›</a:t>
            </a:fld>
            <a:endParaRPr lang="en-US"/>
          </a:p>
        </p:txBody>
      </p:sp>
    </p:spTree>
    <p:extLst>
      <p:ext uri="{BB962C8B-B14F-4D97-AF65-F5344CB8AC3E}">
        <p14:creationId xmlns:p14="http://schemas.microsoft.com/office/powerpoint/2010/main" val="31387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FB309-795D-41CA-B468-F2F837EBB4A8}" type="slidenum">
              <a:rPr lang="en-US" smtClean="0"/>
              <a:t>1</a:t>
            </a:fld>
            <a:endParaRPr lang="en-US"/>
          </a:p>
        </p:txBody>
      </p:sp>
    </p:spTree>
    <p:extLst>
      <p:ext uri="{BB962C8B-B14F-4D97-AF65-F5344CB8AC3E}">
        <p14:creationId xmlns:p14="http://schemas.microsoft.com/office/powerpoint/2010/main" val="3400783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8"/>
            <a:ext cx="7772400" cy="1661993"/>
          </a:xfrm>
        </p:spPr>
        <p:txBody>
          <a:bodyPr anchor="t" anchorCtr="0">
            <a:spAutoFit/>
          </a:bodyPr>
          <a:lstStyle>
            <a:lvl1pPr algn="l">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578708" y="3663831"/>
            <a:ext cx="2612190" cy="300082"/>
          </a:xfrm>
          <a:prstGeom prst="rect">
            <a:avLst/>
          </a:prstGeom>
        </p:spPr>
        <p:txBody>
          <a:bodyPr>
            <a:spAutoFit/>
          </a:bodyPr>
          <a:lstStyle>
            <a:lvl1pPr marL="0" indent="0" algn="l">
              <a:buNone/>
              <a:defRPr sz="13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ext Placeholder 19"/>
          <p:cNvSpPr>
            <a:spLocks noGrp="1"/>
          </p:cNvSpPr>
          <p:nvPr>
            <p:ph type="body" sz="quarter" idx="10"/>
          </p:nvPr>
        </p:nvSpPr>
        <p:spPr>
          <a:xfrm>
            <a:off x="578708" y="6004912"/>
            <a:ext cx="1422357" cy="568883"/>
          </a:xfrm>
          <a:prstGeom prst="rect">
            <a:avLst/>
          </a:prstGeom>
        </p:spPr>
        <p:txBody>
          <a:bodyPr>
            <a:noAutofit/>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9"/>
          <p:cNvSpPr>
            <a:spLocks noGrp="1"/>
          </p:cNvSpPr>
          <p:nvPr>
            <p:ph type="body" sz="quarter" idx="11"/>
          </p:nvPr>
        </p:nvSpPr>
        <p:spPr>
          <a:xfrm>
            <a:off x="2300416" y="6004912"/>
            <a:ext cx="1422357" cy="568883"/>
          </a:xfrm>
          <a:prstGeom prst="rect">
            <a:avLst/>
          </a:prstGeom>
        </p:spPr>
        <p:txBody>
          <a:bodyPr>
            <a:noAutofit/>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9"/>
          <p:cNvSpPr>
            <a:spLocks noGrp="1"/>
          </p:cNvSpPr>
          <p:nvPr>
            <p:ph type="body" sz="quarter" idx="12"/>
          </p:nvPr>
        </p:nvSpPr>
        <p:spPr>
          <a:xfrm>
            <a:off x="4013886" y="6004912"/>
            <a:ext cx="1422357" cy="568883"/>
          </a:xfrm>
          <a:prstGeom prst="rect">
            <a:avLst/>
          </a:prstGeom>
        </p:spPr>
        <p:txBody>
          <a:bodyPr>
            <a:noAutofit/>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4617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
        <p:nvSpPr>
          <p:cNvPr id="8" name="Rectangle 7"/>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21176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0" name="Text Placeholder 9"/>
          <p:cNvSpPr>
            <a:spLocks noGrp="1"/>
          </p:cNvSpPr>
          <p:nvPr>
            <p:ph type="body" sz="quarter" idx="11"/>
          </p:nvPr>
        </p:nvSpPr>
        <p:spPr>
          <a:xfrm>
            <a:off x="451485" y="1464816"/>
            <a:ext cx="7929035" cy="4110361"/>
          </a:xfrm>
          <a:prstGeom prst="rect">
            <a:avLst/>
          </a:prstGeom>
        </p:spPr>
        <p:txBody>
          <a:bodyPr/>
          <a:lstStyle>
            <a:lvl2pPr marL="230188" indent="-95250">
              <a:defRPr/>
            </a:lvl2pPr>
            <a:lvl3pPr marL="346075" indent="-90488">
              <a:defRPr/>
            </a:lvl3pPr>
            <a:lvl4pPr marL="461963" indent="-90488">
              <a:defRPr/>
            </a:lvl4pPr>
            <a:lvl5pPr marL="568325" indent="-9048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3773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6"/>
            <a:ext cx="7772400" cy="1606594"/>
          </a:xfrm>
        </p:spPr>
        <p:txBody>
          <a:bodyPr anchor="t" anchorCtr="0">
            <a:spAutoFit/>
          </a:bodyPr>
          <a:lstStyle>
            <a:lvl1pPr algn="ctr">
              <a:defRPr sz="5800">
                <a:solidFill>
                  <a:schemeClr val="bg1"/>
                </a:solidFill>
              </a:defRPr>
            </a:lvl1pPr>
          </a:lstStyle>
          <a:p>
            <a:r>
              <a:rPr lang="en-US" smtClean="0"/>
              <a:t>Click to edit Master title style</a:t>
            </a:r>
            <a:endParaRPr lang="en-US" dirty="0"/>
          </a:p>
        </p:txBody>
      </p:sp>
      <p:sp>
        <p:nvSpPr>
          <p:cNvPr id="5" name="TextBox 4"/>
          <p:cNvSpPr txBox="1"/>
          <p:nvPr/>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extLst>
      <p:ext uri="{BB962C8B-B14F-4D97-AF65-F5344CB8AC3E}">
        <p14:creationId xmlns:p14="http://schemas.microsoft.com/office/powerpoint/2010/main" val="15875767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pening Slide">
    <p:spTree>
      <p:nvGrpSpPr>
        <p:cNvPr id="1" name=""/>
        <p:cNvGrpSpPr/>
        <p:nvPr/>
      </p:nvGrpSpPr>
      <p:grpSpPr>
        <a:xfrm>
          <a:off x="0" y="0"/>
          <a:ext cx="0" cy="0"/>
          <a:chOff x="0" y="0"/>
          <a:chExt cx="0" cy="0"/>
        </a:xfrm>
      </p:grpSpPr>
      <p:sp>
        <p:nvSpPr>
          <p:cNvPr id="2" name="Title 1"/>
          <p:cNvSpPr>
            <a:spLocks noGrp="1"/>
          </p:cNvSpPr>
          <p:nvPr>
            <p:ph type="title"/>
          </p:nvPr>
        </p:nvSpPr>
        <p:spPr>
          <a:xfrm>
            <a:off x="417941" y="2105019"/>
            <a:ext cx="2860717" cy="1384995"/>
          </a:xfrm>
        </p:spPr>
        <p:txBody>
          <a:bodyPr anchor="t" anchorCtr="0">
            <a:spAutoFit/>
          </a:bodyPr>
          <a:lstStyle>
            <a:lvl1pPr>
              <a:lnSpc>
                <a:spcPct val="100000"/>
              </a:lnSpc>
              <a:defRPr sz="300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036886" y="1401421"/>
            <a:ext cx="3891065" cy="323165"/>
          </a:xfrm>
          <a:prstGeom prst="rect">
            <a:avLst/>
          </a:prstGeom>
        </p:spPr>
        <p:txBody>
          <a:bodyPr/>
          <a:lstStyle>
            <a:lvl1pPr marL="0" indent="0">
              <a:buNone/>
              <a:defRPr sz="1400" b="1" i="0" spc="3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Slide Number Placeholder 11"/>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4" name="Text Placeholder 2"/>
          <p:cNvSpPr>
            <a:spLocks noGrp="1"/>
          </p:cNvSpPr>
          <p:nvPr>
            <p:ph type="body" idx="11"/>
          </p:nvPr>
        </p:nvSpPr>
        <p:spPr>
          <a:xfrm>
            <a:off x="4036885" y="3736848"/>
            <a:ext cx="3891065" cy="323165"/>
          </a:xfrm>
          <a:prstGeom prst="rect">
            <a:avLst/>
          </a:prstGeom>
        </p:spPr>
        <p:txBody>
          <a:bodyPr/>
          <a:lstStyle>
            <a:lvl1pPr marL="0" indent="0">
              <a:buNone/>
              <a:defRPr sz="1400" b="1" i="0" spc="300">
                <a:solidFill>
                  <a:schemeClr val="tx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5" name="Content Placeholder 2"/>
          <p:cNvSpPr>
            <a:spLocks noGrp="1"/>
          </p:cNvSpPr>
          <p:nvPr>
            <p:ph idx="12"/>
          </p:nvPr>
        </p:nvSpPr>
        <p:spPr>
          <a:xfrm>
            <a:off x="4036885" y="2035767"/>
            <a:ext cx="1917192" cy="1269578"/>
          </a:xfrm>
          <a:prstGeom prst="rect">
            <a:avLst/>
          </a:prstGeom>
        </p:spPr>
        <p:txBody>
          <a:bodyPr/>
          <a:lstStyle>
            <a:lvl1pPr marL="0" indent="0">
              <a:buNone/>
              <a:defRPr sz="1100"/>
            </a:lvl1pPr>
            <a:lvl3pPr marL="0" indent="0">
              <a:buNone/>
              <a:defRPr sz="1100"/>
            </a:lvl3pPr>
            <a:lvl4pPr marL="0" indent="0">
              <a:buNone/>
              <a:defRPr sz="1100"/>
            </a:lvl4pPr>
            <a:lvl5pPr marL="0" indent="0">
              <a:buNone/>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036885" y="4376097"/>
            <a:ext cx="1917192" cy="1269578"/>
          </a:xfrm>
          <a:prstGeom prst="rect">
            <a:avLst/>
          </a:prstGeom>
        </p:spPr>
        <p:txBody>
          <a:bodyPr/>
          <a:lstStyle>
            <a:lvl1pPr marL="0" indent="0">
              <a:buNone/>
              <a:defRPr sz="1100"/>
            </a:lvl1pPr>
            <a:lvl3pPr marL="0" indent="0">
              <a:buNone/>
              <a:defRPr sz="1100"/>
            </a:lvl3pPr>
            <a:lvl4pPr marL="0" indent="0">
              <a:buNone/>
              <a:defRPr sz="1100"/>
            </a:lvl4pPr>
            <a:lvl5pPr marL="0" indent="0">
              <a:buNone/>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21534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ype &amp;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1484" y="2016602"/>
            <a:ext cx="4120516" cy="1092607"/>
          </a:xfrm>
          <a:prstGeom prst="rect">
            <a:avLst/>
          </a:prstGeom>
        </p:spPr>
        <p:txBody>
          <a:bodyPr wrap="square"/>
          <a:lstStyle>
            <a:lvl1pPr indent="-91440">
              <a:defRPr sz="1100"/>
            </a:lvl1pPr>
            <a:lvl3pPr indent="-91440">
              <a:defRPr sz="1100"/>
            </a:lvl3pPr>
            <a:lvl4pPr indent="-91440">
              <a:defRPr sz="1100"/>
            </a:lvl4pPr>
            <a:lvl5pPr indent="-91440">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10"/>
          <p:cNvSpPr>
            <a:spLocks noGrp="1"/>
          </p:cNvSpPr>
          <p:nvPr>
            <p:ph type="sldNum" sz="quarter" idx="10"/>
          </p:nvPr>
        </p:nvSpPr>
        <p:spPr>
          <a:xfrm>
            <a:off x="6869842" y="6584715"/>
            <a:ext cx="2057400" cy="153888"/>
          </a:xfrm>
          <a:prstGeom prst="rect">
            <a:avLst/>
          </a:prstGeom>
        </p:spPr>
        <p:txBody>
          <a:bodyPr/>
          <a:lstStyle/>
          <a:p>
            <a:fld id="{DF8096FD-41B5-2F46-9EA1-01A78F535848}" type="slidenum">
              <a:rPr lang="en-US" smtClean="0"/>
              <a:pPr/>
              <a:t>‹#›</a:t>
            </a:fld>
            <a:endParaRPr lang="en-US" dirty="0"/>
          </a:p>
        </p:txBody>
      </p:sp>
      <p:sp>
        <p:nvSpPr>
          <p:cNvPr id="15" name="Chart Placeholder 14"/>
          <p:cNvSpPr>
            <a:spLocks noGrp="1"/>
          </p:cNvSpPr>
          <p:nvPr>
            <p:ph type="chart" sz="quarter" idx="12"/>
          </p:nvPr>
        </p:nvSpPr>
        <p:spPr>
          <a:xfrm>
            <a:off x="5045011" y="2311429"/>
            <a:ext cx="3649662" cy="239395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15386478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900"/>
            </a:lvl1pPr>
            <a:lvl2pPr marL="320040" indent="0">
              <a:buFontTx/>
              <a:buNone/>
              <a:defRPr/>
            </a:lvl2pPr>
            <a:lvl3pPr marL="502920" indent="0">
              <a:buFontTx/>
              <a:buNone/>
              <a:defRPr/>
            </a:lvl3pPr>
            <a:lvl4pPr marL="777240" indent="0">
              <a:buFontTx/>
              <a:buNone/>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10"/>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2" name="Content Placeholder 2"/>
          <p:cNvSpPr>
            <a:spLocks noGrp="1"/>
          </p:cNvSpPr>
          <p:nvPr>
            <p:ph sz="half" idx="11"/>
          </p:nvPr>
        </p:nvSpPr>
        <p:spPr>
          <a:xfrm>
            <a:off x="4777855" y="1867190"/>
            <a:ext cx="3949585" cy="984885"/>
          </a:xfrm>
          <a:prstGeom prst="rect">
            <a:avLst/>
          </a:prstGeom>
        </p:spPr>
        <p:txBody>
          <a:bodyPr/>
          <a:lstStyle>
            <a:lvl1pPr marL="0" indent="0">
              <a:buFontTx/>
              <a:buNone/>
              <a:defRPr sz="900"/>
            </a:lvl1pPr>
            <a:lvl2pPr marL="320040" indent="0">
              <a:buFontTx/>
              <a:buNone/>
              <a:defRPr/>
            </a:lvl2pPr>
            <a:lvl3pPr marL="502920" indent="0">
              <a:buFontTx/>
              <a:buNone/>
              <a:defRPr/>
            </a:lvl3pPr>
            <a:lvl4pPr marL="777240" indent="0">
              <a:buFontTx/>
              <a:buNone/>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idx="12"/>
          </p:nvPr>
        </p:nvSpPr>
        <p:spPr>
          <a:xfrm>
            <a:off x="446620" y="1636358"/>
            <a:ext cx="3891065" cy="230832"/>
          </a:xfrm>
          <a:prstGeom prst="rect">
            <a:avLst/>
          </a:prstGeom>
        </p:spPr>
        <p:txBody>
          <a:bodyPr/>
          <a:lstStyle>
            <a:lvl1pPr marL="0" indent="0">
              <a:buNone/>
              <a:defRPr sz="1000" b="1" i="0" spc="30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4" name="Text Placeholder 2"/>
          <p:cNvSpPr>
            <a:spLocks noGrp="1"/>
          </p:cNvSpPr>
          <p:nvPr>
            <p:ph type="body" idx="13"/>
          </p:nvPr>
        </p:nvSpPr>
        <p:spPr>
          <a:xfrm>
            <a:off x="4777855" y="1636358"/>
            <a:ext cx="3891065" cy="230832"/>
          </a:xfrm>
          <a:prstGeom prst="rect">
            <a:avLst/>
          </a:prstGeom>
        </p:spPr>
        <p:txBody>
          <a:bodyPr/>
          <a:lstStyle>
            <a:lvl1pPr marL="0" indent="0">
              <a:buNone/>
              <a:defRPr sz="1000" b="1" i="0" spc="300">
                <a:solidFill>
                  <a:schemeClr val="accent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7903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lide Number Placeholder 8"/>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1" name="Table Placeholder 10"/>
          <p:cNvSpPr>
            <a:spLocks noGrp="1"/>
          </p:cNvSpPr>
          <p:nvPr>
            <p:ph type="tbl" sz="quarter" idx="11"/>
          </p:nvPr>
        </p:nvSpPr>
        <p:spPr>
          <a:xfrm>
            <a:off x="450850" y="1447800"/>
            <a:ext cx="8147050" cy="1803400"/>
          </a:xfrm>
          <a:prstGeom prst="rect">
            <a:avLst/>
          </a:prstGeom>
        </p:spPr>
        <p:txBody>
          <a:bodyPr/>
          <a:lstStyle/>
          <a:p>
            <a:r>
              <a:rPr lang="en-US" dirty="0" smtClean="0"/>
              <a:t>Click icon to add table</a:t>
            </a:r>
            <a:endParaRPr lang="en-US" dirty="0"/>
          </a:p>
        </p:txBody>
      </p:sp>
      <p:sp>
        <p:nvSpPr>
          <p:cNvPr id="3" name="TextBox 2"/>
          <p:cNvSpPr txBox="1"/>
          <p:nvPr/>
        </p:nvSpPr>
        <p:spPr>
          <a:xfrm>
            <a:off x="1278785" y="6613931"/>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
        <p:nvSpPr>
          <p:cNvPr id="6" name="TextBox 5"/>
          <p:cNvSpPr txBox="1"/>
          <p:nvPr userDrawn="1"/>
        </p:nvSpPr>
        <p:spPr>
          <a:xfrm>
            <a:off x="1278785" y="6613931"/>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extLst>
      <p:ext uri="{BB962C8B-B14F-4D97-AF65-F5344CB8AC3E}">
        <p14:creationId xmlns:p14="http://schemas.microsoft.com/office/powerpoint/2010/main" val="38687982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Tree>
    <p:extLst>
      <p:ext uri="{BB962C8B-B14F-4D97-AF65-F5344CB8AC3E}">
        <p14:creationId xmlns:p14="http://schemas.microsoft.com/office/powerpoint/2010/main" val="10547411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15498"/>
          </a:xfrm>
        </p:spPr>
        <p:txBody>
          <a:bodyPr anchor="t" anchorCtr="0">
            <a:spAutoFit/>
          </a:bodyPr>
          <a:lstStyle>
            <a:lvl1pPr algn="l">
              <a:defRPr sz="3000"/>
            </a:lvl1pPr>
          </a:lstStyle>
          <a:p>
            <a:r>
              <a:rPr lang="en-US" smtClean="0"/>
              <a:t>Click to edit Master title style</a:t>
            </a:r>
            <a:endParaRPr lang="en-US" dirty="0"/>
          </a:p>
        </p:txBody>
      </p:sp>
      <p:sp>
        <p:nvSpPr>
          <p:cNvPr id="7" name="Rectangle 6"/>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Tree>
    <p:extLst>
      <p:ext uri="{BB962C8B-B14F-4D97-AF65-F5344CB8AC3E}">
        <p14:creationId xmlns:p14="http://schemas.microsoft.com/office/powerpoint/2010/main" val="18867172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
        <p:nvSpPr>
          <p:cNvPr id="7" name="Rectangle 6"/>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1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2" name="Title 1"/>
          <p:cNvSpPr>
            <a:spLocks noGrp="1"/>
          </p:cNvSpPr>
          <p:nvPr>
            <p:ph type="title"/>
          </p:nvPr>
        </p:nvSpPr>
        <p:spPr>
          <a:xfrm>
            <a:off x="417941" y="2105019"/>
            <a:ext cx="2860717" cy="1384995"/>
          </a:xfrm>
        </p:spPr>
        <p:txBody>
          <a:bodyPr anchor="t" anchorCtr="0">
            <a:spAutoFit/>
          </a:bodyPr>
          <a:lstStyle>
            <a:lvl1pPr>
              <a:lnSpc>
                <a:spcPct val="100000"/>
              </a:lnSpc>
              <a:defRPr sz="300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036886" y="1401421"/>
            <a:ext cx="3891065" cy="323165"/>
          </a:xfrm>
          <a:prstGeom prst="rect">
            <a:avLst/>
          </a:prstGeom>
        </p:spPr>
        <p:txBody>
          <a:bodyPr/>
          <a:lstStyle>
            <a:lvl1pPr marL="0" indent="0">
              <a:buNone/>
              <a:defRPr sz="1400" b="1" i="0" spc="3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11"/>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4" name="Text Placeholder 2"/>
          <p:cNvSpPr>
            <a:spLocks noGrp="1"/>
          </p:cNvSpPr>
          <p:nvPr>
            <p:ph type="body" idx="11"/>
          </p:nvPr>
        </p:nvSpPr>
        <p:spPr>
          <a:xfrm>
            <a:off x="4036885" y="3736848"/>
            <a:ext cx="3891065" cy="323165"/>
          </a:xfrm>
          <a:prstGeom prst="rect">
            <a:avLst/>
          </a:prstGeom>
        </p:spPr>
        <p:txBody>
          <a:bodyPr/>
          <a:lstStyle>
            <a:lvl1pPr marL="0" indent="0">
              <a:buNone/>
              <a:defRPr sz="1400" b="1" i="0" spc="3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5" name="Content Placeholder 2"/>
          <p:cNvSpPr>
            <a:spLocks noGrp="1"/>
          </p:cNvSpPr>
          <p:nvPr>
            <p:ph idx="12"/>
          </p:nvPr>
        </p:nvSpPr>
        <p:spPr>
          <a:xfrm>
            <a:off x="4036884" y="2035767"/>
            <a:ext cx="3891067" cy="1703030"/>
          </a:xfrm>
          <a:prstGeom prst="rect">
            <a:avLst/>
          </a:prstGeom>
        </p:spPr>
        <p:txBody>
          <a:bodyPr/>
          <a:lstStyle>
            <a:lvl1pPr marL="171450" indent="-171450">
              <a:buFont typeface="Wingdings 2" panose="05020102010507070707" pitchFamily="18" charset="2"/>
              <a:buChar char="Ã"/>
              <a:defRPr sz="1100"/>
            </a:lvl1pPr>
            <a:lvl2pPr marL="230188" indent="-114300">
              <a:buFont typeface="Arial" panose="020B0604020202020204" pitchFamily="34" charset="0"/>
              <a:buChar char="•"/>
              <a:defRPr/>
            </a:lvl2pPr>
            <a:lvl3pPr marL="284163" indent="-109538">
              <a:buFont typeface="Arial" panose="020B0604020202020204" pitchFamily="34" charset="0"/>
              <a:buChar char="•"/>
              <a:defRPr sz="1100"/>
            </a:lvl3pPr>
            <a:lvl4pPr marL="346075" indent="-115888">
              <a:buFont typeface="Arial" panose="020B0604020202020204" pitchFamily="34" charset="0"/>
              <a:buChar char="•"/>
              <a:defRPr sz="1100"/>
            </a:lvl4pPr>
            <a:lvl5pPr marL="400050" indent="-115888">
              <a:buFont typeface="Arial" panose="020B0604020202020204"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036885" y="4376097"/>
            <a:ext cx="3891066" cy="1703030"/>
          </a:xfrm>
          <a:prstGeom prst="rect">
            <a:avLst/>
          </a:prstGeom>
        </p:spPr>
        <p:txBody>
          <a:bodyPr/>
          <a:lstStyle>
            <a:lvl1pPr marL="171450" indent="-171450">
              <a:buFont typeface="Wingdings 2" panose="05020102010507070707" pitchFamily="18" charset="2"/>
              <a:buChar char="Ã"/>
              <a:defRPr sz="1100"/>
            </a:lvl1pPr>
            <a:lvl2pPr marL="230188" indent="-114300">
              <a:buFont typeface="Arial" panose="020B0604020202020204" pitchFamily="34" charset="0"/>
              <a:buChar char="•"/>
              <a:defRPr/>
            </a:lvl2pPr>
            <a:lvl3pPr marL="346075" indent="-115888">
              <a:buFont typeface="Arial" panose="020B0604020202020204" pitchFamily="34" charset="0"/>
              <a:buChar char="•"/>
              <a:defRPr sz="1100"/>
            </a:lvl3pPr>
            <a:lvl4pPr marL="461963" indent="-115888">
              <a:buFont typeface="Arial" panose="020B0604020202020204" pitchFamily="34" charset="0"/>
              <a:buChar char="•"/>
              <a:defRPr sz="1100"/>
            </a:lvl4pPr>
            <a:lvl5pPr marL="568325" indent="-109538">
              <a:buFont typeface="Arial" panose="020B0604020202020204" pitchFamily="34" charset="0"/>
              <a:buChar cha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5094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smtClean="0"/>
              <a:t>Click to edit Master title style</a:t>
            </a:r>
            <a:endParaRPr lang="en-US" dirty="0"/>
          </a:p>
        </p:txBody>
      </p:sp>
      <p:sp>
        <p:nvSpPr>
          <p:cNvPr id="8" name="Rectangle 7"/>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9187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
        <p:nvSpPr>
          <p:cNvPr id="8" name="Rectangle 7"/>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524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6"/>
            <a:ext cx="7772400" cy="1606594"/>
          </a:xfrm>
        </p:spPr>
        <p:txBody>
          <a:bodyPr anchor="t" anchorCtr="0">
            <a:spAutoFit/>
          </a:bodyPr>
          <a:lstStyle>
            <a:lvl1pPr algn="ctr">
              <a:defRPr sz="5800">
                <a:solidFill>
                  <a:schemeClr val="bg1"/>
                </a:solidFill>
              </a:defRPr>
            </a:lvl1pPr>
          </a:lstStyle>
          <a:p>
            <a:r>
              <a:rPr lang="en-US" smtClean="0"/>
              <a:t>Click to edit Master title style</a:t>
            </a:r>
            <a:endParaRPr lang="en-US" dirty="0"/>
          </a:p>
        </p:txBody>
      </p:sp>
      <p:sp>
        <p:nvSpPr>
          <p:cNvPr id="5" name="TextBox 4"/>
          <p:cNvSpPr txBox="1"/>
          <p:nvPr/>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extLst>
      <p:ext uri="{BB962C8B-B14F-4D97-AF65-F5344CB8AC3E}">
        <p14:creationId xmlns:p14="http://schemas.microsoft.com/office/powerpoint/2010/main" val="42735920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8"/>
            <a:ext cx="7772400" cy="1661993"/>
          </a:xfrm>
        </p:spPr>
        <p:txBody>
          <a:bodyPr anchor="t" anchorCtr="0">
            <a:spAutoFit/>
          </a:bodyPr>
          <a:lstStyle>
            <a:lvl1pPr algn="l">
              <a:defRPr sz="5800">
                <a:solidFill>
                  <a:srgbClr val="373637"/>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8708" y="3663831"/>
            <a:ext cx="2612190" cy="300082"/>
          </a:xfrm>
          <a:prstGeom prst="rect">
            <a:avLst/>
          </a:prstGeom>
        </p:spPr>
        <p:txBody>
          <a:bodyPr>
            <a:spAutoFit/>
          </a:bodyPr>
          <a:lstStyle>
            <a:lvl1pPr marL="0" indent="0" algn="l">
              <a:buNone/>
              <a:defRPr sz="13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0" name="Text Placeholder 19"/>
          <p:cNvSpPr>
            <a:spLocks noGrp="1"/>
          </p:cNvSpPr>
          <p:nvPr>
            <p:ph type="body" sz="quarter" idx="10"/>
          </p:nvPr>
        </p:nvSpPr>
        <p:spPr>
          <a:xfrm>
            <a:off x="578708" y="6004912"/>
            <a:ext cx="1422357" cy="568883"/>
          </a:xfrm>
          <a:prstGeom prst="rect">
            <a:avLst/>
          </a:prstGeom>
        </p:spPr>
        <p:txBody>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9"/>
          <p:cNvSpPr>
            <a:spLocks noGrp="1"/>
          </p:cNvSpPr>
          <p:nvPr>
            <p:ph type="body" sz="quarter" idx="11"/>
          </p:nvPr>
        </p:nvSpPr>
        <p:spPr>
          <a:xfrm>
            <a:off x="2300416" y="6004912"/>
            <a:ext cx="1422357" cy="568883"/>
          </a:xfrm>
          <a:prstGeom prst="rect">
            <a:avLst/>
          </a:prstGeom>
        </p:spPr>
        <p:txBody>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9"/>
          <p:cNvSpPr>
            <a:spLocks noGrp="1"/>
          </p:cNvSpPr>
          <p:nvPr>
            <p:ph type="body" sz="quarter" idx="12"/>
          </p:nvPr>
        </p:nvSpPr>
        <p:spPr>
          <a:xfrm>
            <a:off x="4013886" y="6004912"/>
            <a:ext cx="1422357" cy="568883"/>
          </a:xfrm>
          <a:prstGeom prst="rect">
            <a:avLst/>
          </a:prstGeom>
        </p:spPr>
        <p:txBody>
          <a:bodyPr/>
          <a:lstStyle>
            <a:lvl1pPr marL="0" indent="0">
              <a:lnSpc>
                <a:spcPct val="100000"/>
              </a:lnSpc>
              <a:buFontTx/>
              <a:buNone/>
              <a:defRPr sz="1000" b="0" i="0">
                <a:latin typeface="Soleil Light" charset="0"/>
                <a:ea typeface="Soleil Light" charset="0"/>
                <a:cs typeface="Soleil Light" charset="0"/>
              </a:defRPr>
            </a:lvl1pPr>
            <a:lvl2pPr marL="0" indent="0">
              <a:lnSpc>
                <a:spcPct val="100000"/>
              </a:lnSpc>
              <a:buFontTx/>
              <a:buNone/>
              <a:defRPr sz="1000" b="0" i="0">
                <a:latin typeface="Soleil Light" charset="0"/>
                <a:ea typeface="Soleil Light" charset="0"/>
                <a:cs typeface="Soleil Light" charset="0"/>
              </a:defRPr>
            </a:lvl2pPr>
            <a:lvl3pPr marL="0" indent="0">
              <a:lnSpc>
                <a:spcPct val="100000"/>
              </a:lnSpc>
              <a:buFontTx/>
              <a:buNone/>
              <a:defRPr sz="1000" b="0" i="0">
                <a:latin typeface="Soleil Light" charset="0"/>
                <a:ea typeface="Soleil Light" charset="0"/>
                <a:cs typeface="Soleil Light" charset="0"/>
              </a:defRPr>
            </a:lvl3pPr>
            <a:lvl4pPr marL="0" indent="0">
              <a:lnSpc>
                <a:spcPct val="100000"/>
              </a:lnSpc>
              <a:buFontTx/>
              <a:buNone/>
              <a:defRPr sz="1000" b="0" i="0">
                <a:latin typeface="Soleil Light" charset="0"/>
                <a:ea typeface="Soleil Light" charset="0"/>
                <a:cs typeface="Soleil Light" charset="0"/>
              </a:defRPr>
            </a:lvl4pPr>
            <a:lvl5pPr marL="0" indent="0">
              <a:lnSpc>
                <a:spcPct val="100000"/>
              </a:lnSpc>
              <a:buFontTx/>
              <a:buNone/>
              <a:defRPr sz="1000" b="0" i="0">
                <a:latin typeface="Soleil Light" charset="0"/>
                <a:ea typeface="Soleil Light" charset="0"/>
                <a:cs typeface="Soleil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0470" y="2001838"/>
            <a:ext cx="7772400" cy="1661993"/>
          </a:xfrm>
        </p:spPr>
        <p:txBody>
          <a:bodyPr anchor="t" anchorCtr="0">
            <a:spAutoFit/>
          </a:bodyPr>
          <a:lstStyle>
            <a:lvl1pPr algn="l">
              <a:defRPr sz="5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8708" y="3663831"/>
            <a:ext cx="2612190" cy="300082"/>
          </a:xfrm>
          <a:prstGeom prst="rect">
            <a:avLst/>
          </a:prstGeom>
        </p:spPr>
        <p:txBody>
          <a:bodyPr>
            <a:spAutoFit/>
          </a:bodyPr>
          <a:lstStyle>
            <a:lvl1pPr marL="0" indent="0" algn="l">
              <a:buNone/>
              <a:defRPr sz="13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38809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1" name="Table Placeholder 10"/>
          <p:cNvSpPr>
            <a:spLocks noGrp="1"/>
          </p:cNvSpPr>
          <p:nvPr>
            <p:ph type="tbl" sz="quarter" idx="11"/>
          </p:nvPr>
        </p:nvSpPr>
        <p:spPr>
          <a:xfrm>
            <a:off x="450850" y="1447800"/>
            <a:ext cx="8147050" cy="1803400"/>
          </a:xfrm>
          <a:prstGeom prst="rect">
            <a:avLst/>
          </a:prstGeom>
        </p:spPr>
        <p:txBody>
          <a:bodyPr lIns="0"/>
          <a:lstStyle/>
          <a:p>
            <a:r>
              <a:rPr lang="en-US" dirty="0" smtClean="0"/>
              <a:t>Click icon to add table</a:t>
            </a:r>
            <a:endParaRPr lang="en-US" dirty="0"/>
          </a:p>
        </p:txBody>
      </p:sp>
      <p:sp>
        <p:nvSpPr>
          <p:cNvPr id="3" name="TextBox 2"/>
          <p:cNvSpPr txBox="1"/>
          <p:nvPr userDrawn="1"/>
        </p:nvSpPr>
        <p:spPr>
          <a:xfrm>
            <a:off x="1278785" y="6613931"/>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Tree>
    <p:extLst>
      <p:ext uri="{BB962C8B-B14F-4D97-AF65-F5344CB8AC3E}">
        <p14:creationId xmlns:p14="http://schemas.microsoft.com/office/powerpoint/2010/main" val="15265692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15498"/>
          </a:xfrm>
        </p:spPr>
        <p:txBody>
          <a:bodyPr anchor="t" anchorCtr="0">
            <a:spAutoFit/>
          </a:bodyPr>
          <a:lstStyle>
            <a:lvl1pPr algn="l">
              <a:defRPr sz="3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pe &amp;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1484" y="2016602"/>
            <a:ext cx="4120516" cy="1143903"/>
          </a:xfrm>
          <a:prstGeom prst="rect">
            <a:avLst/>
          </a:prstGeom>
        </p:spPr>
        <p:txBody>
          <a:bodyPr wrap="square"/>
          <a:lstStyle>
            <a:lvl1pPr marL="90488" indent="-90488">
              <a:defRPr sz="1100"/>
            </a:lvl1pPr>
            <a:lvl2pPr marL="168275" indent="90488">
              <a:defRPr/>
            </a:lvl2pPr>
            <a:lvl3pPr indent="-91440">
              <a:defRPr sz="1100"/>
            </a:lvl3pPr>
            <a:lvl4pPr indent="-91440">
              <a:defRPr sz="1100"/>
            </a:lvl4pPr>
            <a:lvl5pPr indent="-91440">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10"/>
          <p:cNvSpPr>
            <a:spLocks noGrp="1"/>
          </p:cNvSpPr>
          <p:nvPr>
            <p:ph type="sldNum" sz="quarter" idx="10"/>
          </p:nvPr>
        </p:nvSpPr>
        <p:spPr>
          <a:xfrm>
            <a:off x="6869842" y="6584715"/>
            <a:ext cx="2057400" cy="153888"/>
          </a:xfrm>
          <a:prstGeom prst="rect">
            <a:avLst/>
          </a:prstGeom>
        </p:spPr>
        <p:txBody>
          <a:bodyPr/>
          <a:lstStyle/>
          <a:p>
            <a:fld id="{DF8096FD-41B5-2F46-9EA1-01A78F535848}" type="slidenum">
              <a:rPr lang="en-US" smtClean="0"/>
              <a:pPr/>
              <a:t>‹#›</a:t>
            </a:fld>
            <a:endParaRPr lang="en-US" dirty="0"/>
          </a:p>
        </p:txBody>
      </p:sp>
      <p:sp>
        <p:nvSpPr>
          <p:cNvPr id="15" name="Chart Placeholder 14"/>
          <p:cNvSpPr>
            <a:spLocks noGrp="1"/>
          </p:cNvSpPr>
          <p:nvPr>
            <p:ph type="chart" sz="quarter" idx="12"/>
          </p:nvPr>
        </p:nvSpPr>
        <p:spPr>
          <a:xfrm>
            <a:off x="5045011" y="2311429"/>
            <a:ext cx="3649662" cy="239395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21090315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Section Divider">
    <p:spTree>
      <p:nvGrpSpPr>
        <p:cNvPr id="1" name=""/>
        <p:cNvGrpSpPr/>
        <p:nvPr/>
      </p:nvGrpSpPr>
      <p:grpSpPr>
        <a:xfrm>
          <a:off x="0" y="0"/>
          <a:ext cx="0" cy="0"/>
          <a:chOff x="0" y="0"/>
          <a:chExt cx="0" cy="0"/>
        </a:xfrm>
      </p:grpSpPr>
      <p:sp>
        <p:nvSpPr>
          <p:cNvPr id="6" name="Rectangle 5"/>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0"/>
            <a:ext cx="9144001" cy="6858000"/>
          </a:xfrm>
          <a:prstGeom prst="rect">
            <a:avLst/>
          </a:prstGeom>
        </p:spPr>
      </p:pic>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rgbClr val="373637"/>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pic>
        <p:nvPicPr>
          <p:cNvPr id="8" name="Picture 2" descr="http://cbk.pfm.com/Marketing/PFM%20Logos/PFM_Vertical_Black.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9464"/>
          <a:stretch/>
        </p:blipFill>
        <p:spPr bwMode="auto">
          <a:xfrm>
            <a:off x="212685" y="257780"/>
            <a:ext cx="484546" cy="4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50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p:nvPr>
        </p:nvSpPr>
        <p:spPr>
          <a:xfrm>
            <a:off x="685800" y="2750076"/>
            <a:ext cx="7772400" cy="1606594"/>
          </a:xfrm>
        </p:spPr>
        <p:txBody>
          <a:bodyPr anchor="t" anchorCtr="0">
            <a:spAutoFit/>
          </a:bodyPr>
          <a:lstStyle>
            <a:lvl1pPr algn="ctr">
              <a:defRPr sz="5800">
                <a:solidFill>
                  <a:schemeClr val="bg1"/>
                </a:solidFill>
              </a:defRPr>
            </a:lvl1pPr>
          </a:lstStyle>
          <a:p>
            <a:r>
              <a:rPr lang="en-US" smtClean="0"/>
              <a:t>Click to edit Master title style</a:t>
            </a:r>
            <a:endParaRPr lang="en-US" dirty="0"/>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1485" y="1867190"/>
            <a:ext cx="3886200"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10"/>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2" name="Content Placeholder 2"/>
          <p:cNvSpPr>
            <a:spLocks noGrp="1"/>
          </p:cNvSpPr>
          <p:nvPr>
            <p:ph sz="half" idx="11"/>
          </p:nvPr>
        </p:nvSpPr>
        <p:spPr>
          <a:xfrm>
            <a:off x="4777855" y="1867190"/>
            <a:ext cx="3949585"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idx="12"/>
          </p:nvPr>
        </p:nvSpPr>
        <p:spPr>
          <a:xfrm>
            <a:off x="446620" y="1636358"/>
            <a:ext cx="3891065" cy="230832"/>
          </a:xfrm>
          <a:prstGeom prst="rect">
            <a:avLst/>
          </a:prstGeom>
        </p:spPr>
        <p:txBody>
          <a:bodyPr/>
          <a:lstStyle>
            <a:lvl1pPr marL="0" indent="0">
              <a:buNone/>
              <a:defRPr sz="1000" b="1" i="0" spc="30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4" name="Text Placeholder 2"/>
          <p:cNvSpPr>
            <a:spLocks noGrp="1"/>
          </p:cNvSpPr>
          <p:nvPr>
            <p:ph type="body" idx="13"/>
          </p:nvPr>
        </p:nvSpPr>
        <p:spPr>
          <a:xfrm>
            <a:off x="4777855" y="1636358"/>
            <a:ext cx="3891065" cy="230832"/>
          </a:xfrm>
          <a:prstGeom prst="rect">
            <a:avLst/>
          </a:prstGeom>
        </p:spPr>
        <p:txBody>
          <a:bodyPr/>
          <a:lstStyle>
            <a:lvl1pPr marL="0" indent="0">
              <a:buNone/>
              <a:defRPr sz="1000" b="1" i="0" spc="30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42563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lide Number Placeholder 8"/>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11" name="Table Placeholder 10"/>
          <p:cNvSpPr>
            <a:spLocks noGrp="1"/>
          </p:cNvSpPr>
          <p:nvPr>
            <p:ph type="tbl" sz="quarter" idx="11"/>
          </p:nvPr>
        </p:nvSpPr>
        <p:spPr>
          <a:xfrm>
            <a:off x="450850" y="1447800"/>
            <a:ext cx="8147050" cy="1803400"/>
          </a:xfrm>
          <a:prstGeom prst="rect">
            <a:avLst/>
          </a:prstGeom>
        </p:spPr>
        <p:txBody>
          <a:bodyPr/>
          <a:lstStyle/>
          <a:p>
            <a:r>
              <a:rPr lang="en-US" dirty="0" smtClean="0"/>
              <a:t>Click icon to add table</a:t>
            </a:r>
            <a:endParaRPr lang="en-US" dirty="0"/>
          </a:p>
        </p:txBody>
      </p:sp>
      <p:sp>
        <p:nvSpPr>
          <p:cNvPr id="5" name="TextBox 4"/>
          <p:cNvSpPr txBox="1"/>
          <p:nvPr/>
        </p:nvSpPr>
        <p:spPr>
          <a:xfrm>
            <a:off x="1278785" y="6613931"/>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
        <p:nvSpPr>
          <p:cNvPr id="6" name="TextBox 5"/>
          <p:cNvSpPr txBox="1"/>
          <p:nvPr userDrawn="1"/>
        </p:nvSpPr>
        <p:spPr>
          <a:xfrm>
            <a:off x="1278785" y="6613931"/>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Soleil" charset="0"/>
              <a:ea typeface="Soleil" charset="0"/>
              <a:cs typeface="Soleil" charset="0"/>
            </a:endParaRPr>
          </a:p>
        </p:txBody>
      </p:sp>
    </p:spTree>
    <p:extLst>
      <p:ext uri="{BB962C8B-B14F-4D97-AF65-F5344CB8AC3E}">
        <p14:creationId xmlns:p14="http://schemas.microsoft.com/office/powerpoint/2010/main" val="4607181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8" name="Text Placeholder 7"/>
          <p:cNvSpPr>
            <a:spLocks noGrp="1"/>
          </p:cNvSpPr>
          <p:nvPr>
            <p:ph type="body" sz="quarter" idx="12"/>
          </p:nvPr>
        </p:nvSpPr>
        <p:spPr>
          <a:xfrm>
            <a:off x="450850" y="1447800"/>
            <a:ext cx="8147050" cy="180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94094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15498"/>
          </a:xfrm>
        </p:spPr>
        <p:txBody>
          <a:bodyPr anchor="t" anchorCtr="0">
            <a:spAutoFit/>
          </a:bodyPr>
          <a:lstStyle>
            <a:lvl1pPr algn="l">
              <a:defRPr sz="3000"/>
            </a:lvl1pPr>
          </a:lstStyle>
          <a:p>
            <a:r>
              <a:rPr lang="en-US" smtClean="0"/>
              <a:t>Click to edit Master title style</a:t>
            </a:r>
            <a:endParaRPr lang="en-US" dirty="0"/>
          </a:p>
        </p:txBody>
      </p:sp>
      <p:sp>
        <p:nvSpPr>
          <p:cNvPr id="7" name="Rectangle 6"/>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9" name="Rectangle 8"/>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Tree>
    <p:extLst>
      <p:ext uri="{BB962C8B-B14F-4D97-AF65-F5344CB8AC3E}">
        <p14:creationId xmlns:p14="http://schemas.microsoft.com/office/powerpoint/2010/main" val="3070270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4" name="Title 1"/>
          <p:cNvSpPr>
            <a:spLocks noGrp="1"/>
          </p:cNvSpPr>
          <p:nvPr>
            <p:ph type="ctrTitle"/>
          </p:nvPr>
        </p:nvSpPr>
        <p:spPr>
          <a:xfrm>
            <a:off x="454958" y="3200207"/>
            <a:ext cx="7772400" cy="484748"/>
          </a:xfrm>
        </p:spPr>
        <p:txBody>
          <a:bodyPr anchor="t" anchorCtr="0">
            <a:spAutoFit/>
          </a:bodyPr>
          <a:lstStyle>
            <a:lvl1pPr algn="l">
              <a:defRPr sz="3500"/>
            </a:lvl1pPr>
          </a:lstStyle>
          <a:p>
            <a:r>
              <a:rPr lang="en-US" smtClean="0"/>
              <a:t>Click to edit Master title style</a:t>
            </a:r>
            <a:endParaRPr lang="en-US" dirty="0"/>
          </a:p>
        </p:txBody>
      </p:sp>
      <p:sp>
        <p:nvSpPr>
          <p:cNvPr id="7" name="Rectangle 6"/>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96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Divider">
    <p:spTree>
      <p:nvGrpSpPr>
        <p:cNvPr id="1" name=""/>
        <p:cNvGrpSpPr/>
        <p:nvPr/>
      </p:nvGrpSpPr>
      <p:grpSpPr>
        <a:xfrm>
          <a:off x="0" y="0"/>
          <a:ext cx="0" cy="0"/>
          <a:chOff x="0" y="0"/>
          <a:chExt cx="0" cy="0"/>
        </a:xfrm>
      </p:grpSpPr>
      <p:sp>
        <p:nvSpPr>
          <p:cNvPr id="6" name="Rectangle 5"/>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61605" y="6601191"/>
            <a:ext cx="2057400" cy="153888"/>
          </a:xfrm>
          <a:prstGeom prst="rect">
            <a:avLst/>
          </a:prstGeom>
        </p:spPr>
        <p:txBody>
          <a:bodyPr/>
          <a:lstStyle/>
          <a:p>
            <a:fld id="{DF8096FD-41B5-2F46-9EA1-01A78F535848}" type="slidenum">
              <a:rPr lang="en-US" smtClean="0"/>
              <a:pPr/>
              <a:t>‹#›</a:t>
            </a:fld>
            <a:endParaRPr lang="en-US" dirty="0"/>
          </a:p>
        </p:txBody>
      </p:sp>
      <p:sp>
        <p:nvSpPr>
          <p:cNvPr id="7" name="Title 1"/>
          <p:cNvSpPr>
            <a:spLocks noGrp="1"/>
          </p:cNvSpPr>
          <p:nvPr>
            <p:ph type="ctrTitle"/>
          </p:nvPr>
        </p:nvSpPr>
        <p:spPr>
          <a:xfrm>
            <a:off x="454958" y="3200207"/>
            <a:ext cx="7772400" cy="484748"/>
          </a:xfrm>
        </p:spPr>
        <p:txBody>
          <a:bodyPr anchor="t" anchorCtr="0">
            <a:spAutoFit/>
          </a:bodyPr>
          <a:lstStyle>
            <a:lvl1pPr algn="l">
              <a:defRPr sz="3500">
                <a:solidFill>
                  <a:schemeClr val="bg1"/>
                </a:solidFill>
              </a:defRPr>
            </a:lvl1pPr>
          </a:lstStyle>
          <a:p>
            <a:r>
              <a:rPr lang="en-US" smtClean="0"/>
              <a:t>Click to edit Master title style</a:t>
            </a:r>
            <a:endParaRPr lang="en-US" dirty="0"/>
          </a:p>
        </p:txBody>
      </p:sp>
      <p:sp>
        <p:nvSpPr>
          <p:cNvPr id="8" name="Rectangle 7"/>
          <p:cNvSpPr/>
          <p:nvPr/>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0"/>
            <a:ext cx="9144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77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1485" y="1006088"/>
            <a:ext cx="7886700" cy="249299"/>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8" name="TextBox 7"/>
          <p:cNvSpPr txBox="1"/>
          <p:nvPr/>
        </p:nvSpPr>
        <p:spPr>
          <a:xfrm>
            <a:off x="451485" y="6555025"/>
            <a:ext cx="1273105"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Soleil" charset="0"/>
                <a:ea typeface="Soleil" charset="0"/>
                <a:cs typeface="Soleil" charset="0"/>
              </a:rPr>
              <a:t>© PFM</a:t>
            </a:r>
          </a:p>
        </p:txBody>
      </p:sp>
      <p:sp>
        <p:nvSpPr>
          <p:cNvPr id="9" name="Slide Number Placeholder 5"/>
          <p:cNvSpPr txBox="1">
            <a:spLocks/>
          </p:cNvSpPr>
          <p:nvPr/>
        </p:nvSpPr>
        <p:spPr>
          <a:xfrm>
            <a:off x="6259285" y="655573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000" smtClean="0">
                <a:latin typeface="Soleil" charset="0"/>
                <a:ea typeface="Soleil" charset="0"/>
                <a:cs typeface="Soleil" charset="0"/>
              </a:rPr>
              <a:pPr algn="r"/>
              <a:t>‹#›</a:t>
            </a:fld>
            <a:endParaRPr lang="en-US" sz="1000" dirty="0">
              <a:latin typeface="Soleil" charset="0"/>
              <a:ea typeface="Soleil" charset="0"/>
              <a:cs typeface="Soleil" charset="0"/>
            </a:endParaRPr>
          </a:p>
        </p:txBody>
      </p:sp>
      <p:pic>
        <p:nvPicPr>
          <p:cNvPr id="10" name="Picture 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451485" y="6555025"/>
            <a:ext cx="1273105"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Soleil" charset="0"/>
                <a:ea typeface="Soleil" charset="0"/>
                <a:cs typeface="Soleil" charset="0"/>
              </a:rPr>
              <a:t>© PFM</a:t>
            </a:r>
          </a:p>
        </p:txBody>
      </p:sp>
      <p:sp>
        <p:nvSpPr>
          <p:cNvPr id="12" name="Slide Number Placeholder 5"/>
          <p:cNvSpPr txBox="1">
            <a:spLocks/>
          </p:cNvSpPr>
          <p:nvPr/>
        </p:nvSpPr>
        <p:spPr>
          <a:xfrm>
            <a:off x="6259285" y="655573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000" smtClean="0">
                <a:latin typeface="Soleil" charset="0"/>
                <a:ea typeface="Soleil" charset="0"/>
                <a:cs typeface="Soleil" charset="0"/>
              </a:rPr>
              <a:pPr algn="r"/>
              <a:t>‹#›</a:t>
            </a:fld>
            <a:endParaRPr lang="en-US" sz="1000" dirty="0">
              <a:latin typeface="Soleil" charset="0"/>
              <a:ea typeface="Soleil" charset="0"/>
              <a:cs typeface="Soleil" charset="0"/>
            </a:endParaRPr>
          </a:p>
        </p:txBody>
      </p:sp>
      <p:sp>
        <p:nvSpPr>
          <p:cNvPr id="14" name="TextBox 13"/>
          <p:cNvSpPr txBox="1"/>
          <p:nvPr userDrawn="1"/>
        </p:nvSpPr>
        <p:spPr>
          <a:xfrm>
            <a:off x="451485" y="6555025"/>
            <a:ext cx="1273105"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Soleil" charset="0"/>
                <a:ea typeface="Soleil" charset="0"/>
                <a:cs typeface="Soleil" charset="0"/>
              </a:rPr>
              <a:t>© PFM</a:t>
            </a:r>
          </a:p>
        </p:txBody>
      </p:sp>
      <p:sp>
        <p:nvSpPr>
          <p:cNvPr id="15" name="Slide Number Placeholder 5"/>
          <p:cNvSpPr txBox="1">
            <a:spLocks/>
          </p:cNvSpPr>
          <p:nvPr userDrawn="1"/>
        </p:nvSpPr>
        <p:spPr>
          <a:xfrm>
            <a:off x="6259285" y="655573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000" smtClean="0">
                <a:latin typeface="Soleil" charset="0"/>
                <a:ea typeface="Soleil" charset="0"/>
                <a:cs typeface="Soleil" charset="0"/>
              </a:rPr>
              <a:pPr algn="r"/>
              <a:t>‹#›</a:t>
            </a:fld>
            <a:endParaRPr lang="en-US" sz="1000" dirty="0">
              <a:latin typeface="Soleil" charset="0"/>
              <a:ea typeface="Soleil" charset="0"/>
              <a:cs typeface="Soleil" charset="0"/>
            </a:endParaRPr>
          </a:p>
        </p:txBody>
      </p:sp>
      <p:sp>
        <p:nvSpPr>
          <p:cNvPr id="4" name="Text Placeholder 3"/>
          <p:cNvSpPr>
            <a:spLocks noGrp="1"/>
          </p:cNvSpPr>
          <p:nvPr>
            <p:ph type="body" idx="1"/>
          </p:nvPr>
        </p:nvSpPr>
        <p:spPr>
          <a:xfrm>
            <a:off x="451485" y="1825625"/>
            <a:ext cx="8063865" cy="4351338"/>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86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661" r:id="rId23"/>
    <p:sldLayoutId id="2147483736" r:id="rId24"/>
    <p:sldLayoutId id="2147483666" r:id="rId25"/>
    <p:sldLayoutId id="2147483668" r:id="rId26"/>
    <p:sldLayoutId id="2147483670" r:id="rId27"/>
    <p:sldLayoutId id="2147483672" r:id="rId28"/>
    <p:sldLayoutId id="2147483673" r:id="rId29"/>
    <p:sldLayoutId id="2147483674" r:id="rId30"/>
    <p:sldLayoutId id="2147483737" r:id="rId31"/>
    <p:sldLayoutId id="2147483667" r:id="rId32"/>
  </p:sldLayoutIdLst>
  <p:timing>
    <p:tnLst>
      <p:par>
        <p:cTn id="1" dur="indefinite" restart="never" nodeType="tmRoot"/>
      </p:par>
    </p:tnLst>
  </p:timing>
  <p:txStyles>
    <p:titleStyle>
      <a:lvl1pPr algn="l" defTabSz="914400" rtl="0" eaLnBrk="1" latinLnBrk="0" hangingPunct="1">
        <a:lnSpc>
          <a:spcPct val="90000"/>
        </a:lnSpc>
        <a:spcBef>
          <a:spcPct val="0"/>
        </a:spcBef>
        <a:buNone/>
        <a:defRPr sz="1800" b="1" i="0" kern="1200">
          <a:solidFill>
            <a:schemeClr val="tx2"/>
          </a:solidFill>
          <a:latin typeface="Soleil" charset="0"/>
          <a:ea typeface="Soleil" charset="0"/>
          <a:cs typeface="Soleil" charset="0"/>
        </a:defRPr>
      </a:lvl1pPr>
    </p:titleStyle>
    <p:body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0470" y="2001838"/>
            <a:ext cx="7772400" cy="825611"/>
          </a:xfrm>
        </p:spPr>
        <p:txBody>
          <a:bodyPr/>
          <a:lstStyle/>
          <a:p>
            <a:r>
              <a:rPr lang="en-US" dirty="0" smtClean="0"/>
              <a:t>Knox County, TN</a:t>
            </a:r>
            <a:endParaRPr lang="en-US" dirty="0"/>
          </a:p>
        </p:txBody>
      </p:sp>
      <p:sp>
        <p:nvSpPr>
          <p:cNvPr id="7" name="Subtitle 6"/>
          <p:cNvSpPr>
            <a:spLocks noGrp="1"/>
          </p:cNvSpPr>
          <p:nvPr>
            <p:ph type="subTitle" idx="1"/>
          </p:nvPr>
        </p:nvSpPr>
        <p:spPr>
          <a:xfrm>
            <a:off x="579360" y="2780886"/>
            <a:ext cx="8117336" cy="1569660"/>
          </a:xfrm>
        </p:spPr>
        <p:txBody>
          <a:bodyPr/>
          <a:lstStyle/>
          <a:p>
            <a:r>
              <a:rPr lang="en-US" sz="3200" dirty="0" smtClean="0"/>
              <a:t>Credit Analysis &amp; Benchmarking Study</a:t>
            </a:r>
            <a:endParaRPr lang="en-US" sz="3200" dirty="0"/>
          </a:p>
        </p:txBody>
      </p:sp>
      <p:sp>
        <p:nvSpPr>
          <p:cNvPr id="12" name="Text Placeholder 11"/>
          <p:cNvSpPr>
            <a:spLocks noGrp="1"/>
          </p:cNvSpPr>
          <p:nvPr>
            <p:ph type="body" sz="quarter" idx="10"/>
          </p:nvPr>
        </p:nvSpPr>
        <p:spPr>
          <a:xfrm>
            <a:off x="578708" y="5923632"/>
            <a:ext cx="1487484" cy="853088"/>
          </a:xfrm>
        </p:spPr>
        <p:txBody>
          <a:bodyPr>
            <a:noAutofit/>
          </a:bodyPr>
          <a:lstStyle/>
          <a:p>
            <a:r>
              <a:rPr lang="en-US" dirty="0" smtClean="0"/>
              <a:t>Prepared by:</a:t>
            </a:r>
          </a:p>
          <a:p>
            <a:r>
              <a:rPr lang="en-US" dirty="0"/>
              <a:t>PFM Financial Advisors LLC</a:t>
            </a:r>
          </a:p>
          <a:p>
            <a:endParaRPr lang="en-US" dirty="0"/>
          </a:p>
        </p:txBody>
      </p:sp>
      <p:sp>
        <p:nvSpPr>
          <p:cNvPr id="14" name="Text Placeholder 13"/>
          <p:cNvSpPr>
            <a:spLocks noGrp="1"/>
          </p:cNvSpPr>
          <p:nvPr>
            <p:ph type="body" sz="quarter" idx="12"/>
          </p:nvPr>
        </p:nvSpPr>
        <p:spPr>
          <a:xfrm>
            <a:off x="4024046" y="5923632"/>
            <a:ext cx="1422357" cy="568883"/>
          </a:xfrm>
        </p:spPr>
        <p:txBody>
          <a:bodyPr>
            <a:noAutofit/>
          </a:bodyPr>
          <a:lstStyle/>
          <a:p>
            <a:r>
              <a:rPr lang="en-US" dirty="0" smtClean="0">
                <a:latin typeface="+mn-lt"/>
              </a:rPr>
              <a:t>(901) 682-8356</a:t>
            </a:r>
          </a:p>
          <a:p>
            <a:r>
              <a:rPr lang="en-US" dirty="0" smtClean="0">
                <a:latin typeface="+mn-lt"/>
              </a:rPr>
              <a:t>pfm.com </a:t>
            </a:r>
            <a:endParaRPr lang="en-US" dirty="0">
              <a:latin typeface="+mn-lt"/>
            </a:endParaRPr>
          </a:p>
        </p:txBody>
      </p:sp>
      <p:sp>
        <p:nvSpPr>
          <p:cNvPr id="8" name="Text Placeholder 11"/>
          <p:cNvSpPr>
            <a:spLocks noGrp="1"/>
          </p:cNvSpPr>
          <p:nvPr>
            <p:ph type="body" sz="quarter" idx="10"/>
          </p:nvPr>
        </p:nvSpPr>
        <p:spPr>
          <a:xfrm>
            <a:off x="2301377" y="5923632"/>
            <a:ext cx="1487484" cy="853088"/>
          </a:xfrm>
        </p:spPr>
        <p:txBody>
          <a:bodyPr>
            <a:noAutofit/>
          </a:bodyPr>
          <a:lstStyle/>
          <a:p>
            <a:r>
              <a:rPr lang="en-US" dirty="0" smtClean="0"/>
              <a:t>530 Oak Court Drive</a:t>
            </a:r>
          </a:p>
          <a:p>
            <a:r>
              <a:rPr lang="en-US" dirty="0" smtClean="0"/>
              <a:t>Suite 160</a:t>
            </a:r>
          </a:p>
          <a:p>
            <a:r>
              <a:rPr lang="en-US" dirty="0" smtClean="0"/>
              <a:t>Memphis, TN 38117</a:t>
            </a:r>
            <a:endParaRPr lang="en-US" dirty="0"/>
          </a:p>
          <a:p>
            <a:endParaRPr lang="en-US" dirty="0"/>
          </a:p>
        </p:txBody>
      </p:sp>
      <p:sp>
        <p:nvSpPr>
          <p:cNvPr id="9" name="Subtitle 2"/>
          <p:cNvSpPr txBox="1">
            <a:spLocks/>
          </p:cNvSpPr>
          <p:nvPr/>
        </p:nvSpPr>
        <p:spPr>
          <a:xfrm>
            <a:off x="578708" y="3663831"/>
            <a:ext cx="2032412" cy="743793"/>
          </a:xfrm>
          <a:prstGeom prst="rect">
            <a:avLst/>
          </a:prstGeom>
        </p:spPr>
        <p:txBody>
          <a:bodyPr vert="horz" lIns="0" tIns="45720" rIns="91440" bIns="45720" rtlCol="0">
            <a:spAutoFit/>
          </a:bodyPr>
          <a:lstStyle>
            <a:lvl1pPr marL="0" indent="0" algn="l" defTabSz="914400" rtl="0" eaLnBrk="1" latinLnBrk="0" hangingPunct="1">
              <a:lnSpc>
                <a:spcPct val="150000"/>
              </a:lnSpc>
              <a:spcBef>
                <a:spcPts val="400"/>
              </a:spcBef>
              <a:buClr>
                <a:schemeClr val="accent2"/>
              </a:buClr>
              <a:buFont typeface="Wingdings 2" panose="05020102010507070707" pitchFamily="18" charset="2"/>
              <a:buNone/>
              <a:defRPr sz="1300" b="1"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defTabSz="914400" rtl="0" eaLnBrk="1" latinLnBrk="0" hangingPunct="1">
              <a:lnSpc>
                <a:spcPct val="150000"/>
              </a:lnSpc>
              <a:spcBef>
                <a:spcPts val="200"/>
              </a:spcBef>
              <a:buClr>
                <a:schemeClr val="accent2"/>
              </a:buClr>
              <a:buFont typeface="Arial" panose="020B0604020202020204" pitchFamily="34" charset="0"/>
              <a:buNone/>
              <a:defRPr sz="200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914400" rtl="0" eaLnBrk="1" latinLnBrk="0" hangingPunct="1">
              <a:lnSpc>
                <a:spcPct val="150000"/>
              </a:lnSpc>
              <a:spcBef>
                <a:spcPts val="400"/>
              </a:spcBef>
              <a:buClr>
                <a:schemeClr val="accent2"/>
              </a:buClr>
              <a:buFont typeface="Arial" panose="020B0604020202020204" pitchFamily="34" charset="0"/>
              <a:buNone/>
              <a:defRPr sz="180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914400" rtl="0" eaLnBrk="1" latinLnBrk="0" hangingPunct="1">
              <a:lnSpc>
                <a:spcPct val="150000"/>
              </a:lnSpc>
              <a:spcBef>
                <a:spcPts val="400"/>
              </a:spcBef>
              <a:buClr>
                <a:schemeClr val="accent2"/>
              </a:buClr>
              <a:buFont typeface="Arial" panose="020B0604020202020204" pitchFamily="34" charset="0"/>
              <a:buNone/>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914400" rtl="0" eaLnBrk="1" latinLnBrk="0" hangingPunct="1">
              <a:lnSpc>
                <a:spcPct val="150000"/>
              </a:lnSpc>
              <a:spcBef>
                <a:spcPts val="400"/>
              </a:spcBef>
              <a:buClr>
                <a:schemeClr val="accent2"/>
              </a:buClr>
              <a:buFont typeface="Arial" panose="020B0604020202020204" pitchFamily="34" charset="0"/>
              <a:buNone/>
              <a:defRPr sz="160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February 19, 2019</a:t>
            </a:r>
          </a:p>
          <a:p>
            <a:endParaRPr lang="en-US" dirty="0" smtClean="0">
              <a:solidFill>
                <a:schemeClr val="tx1"/>
              </a:solidFill>
            </a:endParaRPr>
          </a:p>
        </p:txBody>
      </p:sp>
    </p:spTree>
    <p:extLst>
      <p:ext uri="{BB962C8B-B14F-4D97-AF65-F5344CB8AC3E}">
        <p14:creationId xmlns:p14="http://schemas.microsoft.com/office/powerpoint/2010/main" val="100818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S&amp;P Credit Framework</a:t>
            </a:r>
            <a:endParaRPr lang="en-US" dirty="0"/>
          </a:p>
        </p:txBody>
      </p:sp>
      <p:sp>
        <p:nvSpPr>
          <p:cNvPr id="3" name="Text Placeholder 2"/>
          <p:cNvSpPr>
            <a:spLocks noGrp="1"/>
          </p:cNvSpPr>
          <p:nvPr>
            <p:ph type="body" sz="quarter" idx="12"/>
          </p:nvPr>
        </p:nvSpPr>
        <p:spPr>
          <a:xfrm>
            <a:off x="450849" y="1447800"/>
            <a:ext cx="6333560" cy="908538"/>
          </a:xfrm>
        </p:spPr>
        <p:txBody>
          <a:bodyPr>
            <a:normAutofit fontScale="85000" lnSpcReduction="20000"/>
          </a:bodyPr>
          <a:lstStyle/>
          <a:p>
            <a:pPr marL="341313" indent="-287338">
              <a:buClr>
                <a:schemeClr val="accent3"/>
              </a:buClr>
            </a:pPr>
            <a:r>
              <a:rPr lang="en-US" sz="1500" dirty="0"/>
              <a:t>The </a:t>
            </a:r>
            <a:r>
              <a:rPr lang="en-US" sz="1500" dirty="0" smtClean="0"/>
              <a:t>framework scores </a:t>
            </a:r>
            <a:r>
              <a:rPr lang="en-US" sz="1500" dirty="0"/>
              <a:t>seven different areas on a scale of 1 to 5 (1 = strongest; 5 = weakest), which will formulate a weighted average resulting in the indicative </a:t>
            </a:r>
            <a:r>
              <a:rPr lang="en-US" sz="1500" dirty="0" smtClean="0"/>
              <a:t>rating.</a:t>
            </a:r>
            <a:endParaRPr lang="en-US" sz="1500" dirty="0"/>
          </a:p>
        </p:txBody>
      </p:sp>
      <p:sp>
        <p:nvSpPr>
          <p:cNvPr id="6" name="Text Placeholder 2"/>
          <p:cNvSpPr txBox="1">
            <a:spLocks/>
          </p:cNvSpPr>
          <p:nvPr/>
        </p:nvSpPr>
        <p:spPr>
          <a:xfrm>
            <a:off x="508184" y="4993336"/>
            <a:ext cx="8147050" cy="1468314"/>
          </a:xfrm>
          <a:prstGeom prst="rect">
            <a:avLst/>
          </a:prstGeom>
        </p:spPr>
        <p:txBody>
          <a:bodyPr vert="horz" lIns="0" tIns="45720" rIns="91440" bIns="45720" rtlCol="0">
            <a:normAutofit fontScale="85000" lnSpcReduction="10000"/>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287338">
              <a:buClr>
                <a:schemeClr val="accent3"/>
              </a:buClr>
            </a:pPr>
            <a:r>
              <a:rPr lang="en-US" sz="1500" dirty="0" smtClean="0">
                <a:latin typeface="Arial" panose="020B0604020202020204" pitchFamily="34" charset="0"/>
                <a:cs typeface="Arial" panose="020B0604020202020204" pitchFamily="34" charset="0"/>
              </a:rPr>
              <a:t>Knox County’s weighted average score is </a:t>
            </a:r>
            <a:r>
              <a:rPr lang="en-US" sz="1500" b="1" dirty="0" smtClean="0">
                <a:latin typeface="Arial" panose="020B0604020202020204" pitchFamily="34" charset="0"/>
                <a:cs typeface="Arial" panose="020B0604020202020204" pitchFamily="34" charset="0"/>
              </a:rPr>
              <a:t>1.90</a:t>
            </a:r>
            <a:r>
              <a:rPr lang="en-US" sz="1500" dirty="0" smtClean="0">
                <a:latin typeface="Arial" panose="020B0604020202020204" pitchFamily="34" charset="0"/>
                <a:cs typeface="Arial" panose="020B0604020202020204" pitchFamily="34" charset="0"/>
              </a:rPr>
              <a:t> which results in an indicative score of AA+.</a:t>
            </a:r>
          </a:p>
          <a:p>
            <a:pPr marL="341313" indent="-287338">
              <a:buClr>
                <a:schemeClr val="accent3"/>
              </a:buClr>
            </a:pPr>
            <a:r>
              <a:rPr lang="en-US" sz="1500" dirty="0" smtClean="0">
                <a:latin typeface="Arial" panose="020B0604020202020204" pitchFamily="34" charset="0"/>
                <a:cs typeface="Arial" panose="020B0604020202020204" pitchFamily="34" charset="0"/>
              </a:rPr>
              <a:t>Each category </a:t>
            </a:r>
            <a:r>
              <a:rPr lang="en-US" sz="1500" dirty="0">
                <a:latin typeface="Arial" panose="020B0604020202020204" pitchFamily="34" charset="0"/>
                <a:cs typeface="Arial" panose="020B0604020202020204" pitchFamily="34" charset="0"/>
              </a:rPr>
              <a:t>contains numerous qualitative factors that can impact the score positively or negatively.</a:t>
            </a:r>
          </a:p>
          <a:p>
            <a:pPr marL="341313" indent="-287338">
              <a:buClr>
                <a:schemeClr val="accent3"/>
              </a:buClr>
            </a:pPr>
            <a:r>
              <a:rPr lang="en-US" sz="1500" dirty="0">
                <a:latin typeface="Arial" panose="020B0604020202020204" pitchFamily="34" charset="0"/>
                <a:cs typeface="Arial" panose="020B0604020202020204" pitchFamily="34" charset="0"/>
              </a:rPr>
              <a:t>The resulting indicative rating across all categories may be revised upward or downward, or capped, based on several overriding factors.</a:t>
            </a:r>
          </a:p>
        </p:txBody>
      </p:sp>
      <p:graphicFrame>
        <p:nvGraphicFramePr>
          <p:cNvPr id="4" name="Table 3"/>
          <p:cNvGraphicFramePr>
            <a:graphicFrameLocks noGrp="1"/>
          </p:cNvGraphicFramePr>
          <p:nvPr>
            <p:extLst>
              <p:ext uri="{D42A27DB-BD31-4B8C-83A1-F6EECF244321}">
                <p14:modId xmlns:p14="http://schemas.microsoft.com/office/powerpoint/2010/main" val="540053443"/>
              </p:ext>
            </p:extLst>
          </p:nvPr>
        </p:nvGraphicFramePr>
        <p:xfrm>
          <a:off x="2130129" y="2256232"/>
          <a:ext cx="4361772" cy="2407920"/>
        </p:xfrm>
        <a:graphic>
          <a:graphicData uri="http://schemas.openxmlformats.org/drawingml/2006/table">
            <a:tbl>
              <a:tblPr firstRow="1" bandRow="1">
                <a:tableStyleId>{F2DE63D5-997A-4646-A377-4702673A728D}</a:tableStyleId>
              </a:tblPr>
              <a:tblGrid>
                <a:gridCol w="2670986"/>
                <a:gridCol w="845393"/>
                <a:gridCol w="845393"/>
              </a:tblGrid>
              <a:tr h="532664">
                <a:tc>
                  <a:txBody>
                    <a:bodyPr/>
                    <a:lstStyle/>
                    <a:p>
                      <a:pPr algn="ctr"/>
                      <a:r>
                        <a:rPr lang="en-US" sz="1100" dirty="0" smtClean="0"/>
                        <a:t>Category</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Weight</a:t>
                      </a:r>
                      <a:endParaRPr lang="en-US" sz="11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Knox County Score*</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Institutional</a:t>
                      </a:r>
                      <a:r>
                        <a:rPr lang="en-US" sz="1100" baseline="0" dirty="0" smtClean="0"/>
                        <a:t> Framework</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Economy</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30%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Management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20%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Liquidity</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Budgetary</a:t>
                      </a:r>
                      <a:r>
                        <a:rPr lang="en-US" sz="1100" baseline="0" dirty="0" smtClean="0"/>
                        <a:t> Performance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Budgetary Flexibility</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48">
                <a:tc>
                  <a:txBody>
                    <a:bodyPr/>
                    <a:lstStyle/>
                    <a:p>
                      <a:r>
                        <a:rPr lang="en-US" sz="1100" dirty="0" smtClean="0"/>
                        <a:t>Debt &amp; Contingent Liabilities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t>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6491901" y="216257"/>
            <a:ext cx="2420322" cy="1828959"/>
          </a:xfrm>
          <a:prstGeom prst="rect">
            <a:avLst/>
          </a:prstGeom>
        </p:spPr>
      </p:pic>
      <p:pic>
        <p:nvPicPr>
          <p:cNvPr id="7" name="Picture 6"/>
          <p:cNvPicPr>
            <a:picLocks noChangeAspect="1"/>
          </p:cNvPicPr>
          <p:nvPr/>
        </p:nvPicPr>
        <p:blipFill>
          <a:blip r:embed="rId3"/>
          <a:stretch>
            <a:fillRect/>
          </a:stretch>
        </p:blipFill>
        <p:spPr>
          <a:xfrm>
            <a:off x="6784409" y="734676"/>
            <a:ext cx="1993565" cy="201185"/>
          </a:xfrm>
          <a:prstGeom prst="rect">
            <a:avLst/>
          </a:prstGeom>
        </p:spPr>
      </p:pic>
      <p:sp>
        <p:nvSpPr>
          <p:cNvPr id="8" name="TextBox 7"/>
          <p:cNvSpPr txBox="1"/>
          <p:nvPr/>
        </p:nvSpPr>
        <p:spPr>
          <a:xfrm>
            <a:off x="2130129" y="4678880"/>
            <a:ext cx="4369777" cy="422032"/>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000" i="1" dirty="0" smtClean="0">
                <a:latin typeface="+mj-lt"/>
                <a:ea typeface="Soleil" charset="0"/>
                <a:cs typeface="Soleil" charset="0"/>
              </a:rPr>
              <a:t>See Appendix B for more details on the scorecard analysis</a:t>
            </a:r>
          </a:p>
          <a:p>
            <a:pPr marL="0" marR="0" indent="0" algn="l" defTabSz="914400" rtl="0" eaLnBrk="1" fontAlgn="auto" latinLnBrk="0" hangingPunct="1">
              <a:lnSpc>
                <a:spcPct val="100000"/>
              </a:lnSpc>
              <a:spcBef>
                <a:spcPts val="0"/>
              </a:spcBef>
              <a:spcAft>
                <a:spcPts val="0"/>
              </a:spcAft>
              <a:buClrTx/>
              <a:buSzTx/>
              <a:buFontTx/>
              <a:buNone/>
              <a:tabLst/>
            </a:pPr>
            <a:endParaRPr lang="en-US" sz="1000" dirty="0" smtClean="0">
              <a:latin typeface="+mj-lt"/>
              <a:ea typeface="Soleil" charset="0"/>
              <a:cs typeface="Soleil" charset="0"/>
            </a:endParaRPr>
          </a:p>
        </p:txBody>
      </p:sp>
    </p:spTree>
    <p:extLst>
      <p:ext uri="{BB962C8B-B14F-4D97-AF65-F5344CB8AC3E}">
        <p14:creationId xmlns:p14="http://schemas.microsoft.com/office/powerpoint/2010/main" val="1758154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3200207"/>
            <a:ext cx="7916156" cy="969496"/>
          </a:xfrm>
        </p:spPr>
        <p:txBody>
          <a:bodyPr/>
          <a:lstStyle/>
          <a:p>
            <a:r>
              <a:rPr lang="en-US" dirty="0" smtClean="0">
                <a:latin typeface="Arial" panose="020B0604020202020204" pitchFamily="34" charset="0"/>
                <a:cs typeface="Arial" panose="020B0604020202020204" pitchFamily="34" charset="0"/>
              </a:rPr>
              <a:t>Key Credit Metrics: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How Knox County, TN Compares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70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Peer Group Comparison</a:t>
            </a:r>
            <a:endParaRPr lang="en-US" dirty="0"/>
          </a:p>
        </p:txBody>
      </p:sp>
      <p:sp>
        <p:nvSpPr>
          <p:cNvPr id="5" name="TextBox 4"/>
          <p:cNvSpPr txBox="1"/>
          <p:nvPr/>
        </p:nvSpPr>
        <p:spPr>
          <a:xfrm>
            <a:off x="903194" y="5140374"/>
            <a:ext cx="6905065" cy="698412"/>
          </a:xfrm>
          <a:prstGeom prst="rect">
            <a:avLst/>
          </a:prstGeom>
          <a:noFill/>
        </p:spPr>
        <p:txBody>
          <a:bodyPr wrap="square" lIns="82058" tIns="41029" rIns="82058" bIns="41029" rtlCol="0">
            <a:spAutoFit/>
          </a:bodyPr>
          <a:lstStyle/>
          <a:p>
            <a:r>
              <a:rPr lang="en-US" sz="1000" i="1" dirty="0">
                <a:solidFill>
                  <a:srgbClr val="373637"/>
                </a:solidFill>
                <a:cs typeface="Arial" panose="020B0604020202020204" pitchFamily="34" charset="0"/>
              </a:rPr>
              <a:t>Sources: Moody's Municipal Financial Ratio Analysis Database.  Moody's Investors Service.  Standard &amp; Poor's Ratings Direct.  Fitch Ratings</a:t>
            </a:r>
            <a:r>
              <a:rPr lang="en-US" sz="1000" i="1" dirty="0" smtClean="0">
                <a:solidFill>
                  <a:srgbClr val="373637"/>
                </a:solidFill>
                <a:cs typeface="Arial" panose="020B0604020202020204" pitchFamily="34" charset="0"/>
              </a:rPr>
              <a:t>.</a:t>
            </a:r>
          </a:p>
          <a:p>
            <a:endParaRPr lang="en-US" sz="1000" i="1" dirty="0">
              <a:solidFill>
                <a:srgbClr val="373637"/>
              </a:solidFill>
              <a:cs typeface="Arial" panose="020B0604020202020204" pitchFamily="34" charset="0"/>
            </a:endParaRPr>
          </a:p>
          <a:p>
            <a:r>
              <a:rPr lang="en-US" sz="1000" dirty="0" smtClean="0">
                <a:solidFill>
                  <a:srgbClr val="373637"/>
                </a:solidFill>
                <a:cs typeface="Arial" panose="020B0604020202020204" pitchFamily="34" charset="0"/>
              </a:rPr>
              <a:t>*Assessed/Market Value is referred to by Moody’s as Full Value. </a:t>
            </a:r>
            <a:endParaRPr lang="en-US" sz="1000" dirty="0">
              <a:solidFill>
                <a:srgbClr val="373637"/>
              </a:solidFill>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745581423"/>
              </p:ext>
            </p:extLst>
          </p:nvPr>
        </p:nvGraphicFramePr>
        <p:xfrm>
          <a:off x="1004047" y="1515208"/>
          <a:ext cx="6804212" cy="3625166"/>
        </p:xfrm>
        <a:graphic>
          <a:graphicData uri="http://schemas.openxmlformats.org/presentationml/2006/ole">
            <mc:AlternateContent xmlns:mc="http://schemas.openxmlformats.org/markup-compatibility/2006">
              <mc:Choice xmlns:v="urn:schemas-microsoft-com:vml" Requires="v">
                <p:oleObj spid="_x0000_s1070" name="Worksheet" r:id="rId4" imgW="6149378" imgH="3276486" progId="Excel.Sheet.12">
                  <p:embed/>
                </p:oleObj>
              </mc:Choice>
              <mc:Fallback>
                <p:oleObj name="Worksheet" r:id="rId4" imgW="6149378" imgH="3276486" progId="Excel.Sheet.12">
                  <p:embed/>
                  <p:pic>
                    <p:nvPicPr>
                      <p:cNvPr id="0" name=""/>
                      <p:cNvPicPr/>
                      <p:nvPr/>
                    </p:nvPicPr>
                    <p:blipFill>
                      <a:blip r:embed="rId5"/>
                      <a:stretch>
                        <a:fillRect/>
                      </a:stretch>
                    </p:blipFill>
                    <p:spPr>
                      <a:xfrm>
                        <a:off x="1004047" y="1515208"/>
                        <a:ext cx="6804212" cy="3625166"/>
                      </a:xfrm>
                      <a:prstGeom prst="rect">
                        <a:avLst/>
                      </a:prstGeom>
                    </p:spPr>
                  </p:pic>
                </p:oleObj>
              </mc:Fallback>
            </mc:AlternateContent>
          </a:graphicData>
        </a:graphic>
      </p:graphicFrame>
    </p:spTree>
    <p:extLst>
      <p:ext uri="{BB962C8B-B14F-4D97-AF65-F5344CB8AC3E}">
        <p14:creationId xmlns:p14="http://schemas.microsoft.com/office/powerpoint/2010/main" val="1142768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marL="287338" indent="-287338"/>
            <a:r>
              <a:rPr lang="en-US" sz="1500" dirty="0" smtClean="0"/>
              <a:t>Measures the tax base or Appraised/Market Value per person.  </a:t>
            </a:r>
            <a:endParaRPr lang="en-US" sz="1500" dirty="0"/>
          </a:p>
        </p:txBody>
      </p:sp>
      <p:sp>
        <p:nvSpPr>
          <p:cNvPr id="2" name="Title 1"/>
          <p:cNvSpPr>
            <a:spLocks noGrp="1"/>
          </p:cNvSpPr>
          <p:nvPr>
            <p:ph type="title"/>
          </p:nvPr>
        </p:nvSpPr>
        <p:spPr/>
        <p:txBody>
          <a:bodyPr/>
          <a:lstStyle/>
          <a:p>
            <a:r>
              <a:rPr lang="en-US" dirty="0" smtClean="0"/>
              <a:t>Full Value (Appraised/Market Value) per </a:t>
            </a:r>
            <a:r>
              <a:rPr lang="en-US" dirty="0"/>
              <a:t>Capita</a:t>
            </a:r>
          </a:p>
        </p:txBody>
      </p:sp>
      <p:graphicFrame>
        <p:nvGraphicFramePr>
          <p:cNvPr id="6" name="Chart 5"/>
          <p:cNvGraphicFramePr>
            <a:graphicFrameLocks/>
          </p:cNvGraphicFramePr>
          <p:nvPr>
            <p:extLst>
              <p:ext uri="{D42A27DB-BD31-4B8C-83A1-F6EECF244321}">
                <p14:modId xmlns:p14="http://schemas.microsoft.com/office/powerpoint/2010/main" val="4211072680"/>
              </p:ext>
            </p:extLst>
          </p:nvPr>
        </p:nvGraphicFramePr>
        <p:xfrm>
          <a:off x="1078874" y="1986583"/>
          <a:ext cx="667512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00989" y="6306373"/>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available.</a:t>
            </a:r>
          </a:p>
        </p:txBody>
      </p:sp>
      <p:sp>
        <p:nvSpPr>
          <p:cNvPr id="4" name="TextBox 3"/>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 </a:t>
            </a:r>
          </a:p>
        </p:txBody>
      </p:sp>
    </p:spTree>
    <p:extLst>
      <p:ext uri="{BB962C8B-B14F-4D97-AF65-F5344CB8AC3E}">
        <p14:creationId xmlns:p14="http://schemas.microsoft.com/office/powerpoint/2010/main" val="220213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marL="287338" indent="-287338">
              <a:lnSpc>
                <a:spcPct val="100000"/>
              </a:lnSpc>
            </a:pPr>
            <a:r>
              <a:rPr lang="en-US" sz="1500" dirty="0" smtClean="0">
                <a:ea typeface="Soleil" charset="0"/>
              </a:rPr>
              <a:t>Effective </a:t>
            </a:r>
            <a:r>
              <a:rPr lang="en-US" sz="1500" dirty="0">
                <a:ea typeface="Soleil" charset="0"/>
              </a:rPr>
              <a:t>buying income: personal income (wages, salaries, dividends, profits, rental income, and pension income) less federal, state, and local taxes and nontax </a:t>
            </a:r>
            <a:r>
              <a:rPr lang="en-US" sz="1500" dirty="0" smtClean="0">
                <a:ea typeface="Soleil" charset="0"/>
              </a:rPr>
              <a:t>payments.  </a:t>
            </a:r>
            <a:endParaRPr lang="en-US" sz="1500" dirty="0">
              <a:ea typeface="Soleil" charset="0"/>
            </a:endParaRPr>
          </a:p>
          <a:p>
            <a:endParaRPr lang="en-US" dirty="0"/>
          </a:p>
        </p:txBody>
      </p:sp>
      <p:sp>
        <p:nvSpPr>
          <p:cNvPr id="2" name="Title 1"/>
          <p:cNvSpPr>
            <a:spLocks noGrp="1"/>
          </p:cNvSpPr>
          <p:nvPr>
            <p:ph type="title"/>
          </p:nvPr>
        </p:nvSpPr>
        <p:spPr/>
        <p:txBody>
          <a:bodyPr/>
          <a:lstStyle/>
          <a:p>
            <a:r>
              <a:rPr lang="en-US" dirty="0"/>
              <a:t>Historical Effective Buying </a:t>
            </a:r>
            <a:r>
              <a:rPr lang="en-US" dirty="0" smtClean="0"/>
              <a:t>Income per Capita </a:t>
            </a:r>
            <a:endParaRPr lang="en-US" baseline="30000" dirty="0"/>
          </a:p>
        </p:txBody>
      </p:sp>
      <p:sp>
        <p:nvSpPr>
          <p:cNvPr id="7" name="TextBox 6"/>
          <p:cNvSpPr txBox="1"/>
          <p:nvPr/>
        </p:nvSpPr>
        <p:spPr>
          <a:xfrm>
            <a:off x="2226122" y="6315025"/>
            <a:ext cx="4079262" cy="236748"/>
          </a:xfrm>
          <a:prstGeom prst="rect">
            <a:avLst/>
          </a:prstGeom>
          <a:noFill/>
        </p:spPr>
        <p:txBody>
          <a:bodyPr wrap="square" lIns="82058" tIns="41029" rIns="82058" bIns="41029" rtlCol="0">
            <a:spAutoFit/>
          </a:bodyPr>
          <a:lstStyle/>
          <a:p>
            <a:r>
              <a:rPr lang="en-US" sz="1000" i="1" dirty="0">
                <a:solidFill>
                  <a:srgbClr val="373637"/>
                </a:solidFill>
              </a:rPr>
              <a:t>Source: Nielsen/</a:t>
            </a:r>
            <a:r>
              <a:rPr lang="en-US" sz="1000" i="1" dirty="0" err="1">
                <a:solidFill>
                  <a:srgbClr val="373637"/>
                </a:solidFill>
              </a:rPr>
              <a:t>Claritas</a:t>
            </a:r>
            <a:r>
              <a:rPr lang="en-US" sz="1000" i="1" dirty="0">
                <a:solidFill>
                  <a:srgbClr val="373637"/>
                </a:solidFill>
              </a:rPr>
              <a:t>, 2013-2017.</a:t>
            </a:r>
          </a:p>
        </p:txBody>
      </p:sp>
      <p:graphicFrame>
        <p:nvGraphicFramePr>
          <p:cNvPr id="8" name="Chart 7"/>
          <p:cNvGraphicFramePr>
            <a:graphicFrameLocks/>
          </p:cNvGraphicFramePr>
          <p:nvPr>
            <p:extLst>
              <p:ext uri="{D42A27DB-BD31-4B8C-83A1-F6EECF244321}">
                <p14:modId xmlns:p14="http://schemas.microsoft.com/office/powerpoint/2010/main" val="4130477356"/>
              </p:ext>
            </p:extLst>
          </p:nvPr>
        </p:nvGraphicFramePr>
        <p:xfrm>
          <a:off x="737783" y="1995235"/>
          <a:ext cx="667512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 </a:t>
            </a:r>
          </a:p>
        </p:txBody>
      </p:sp>
    </p:spTree>
    <p:extLst>
      <p:ext uri="{BB962C8B-B14F-4D97-AF65-F5344CB8AC3E}">
        <p14:creationId xmlns:p14="http://schemas.microsoft.com/office/powerpoint/2010/main" val="428218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a:t>Unemployment Rate</a:t>
            </a:r>
          </a:p>
        </p:txBody>
      </p:sp>
      <p:sp>
        <p:nvSpPr>
          <p:cNvPr id="7" name="TextBox 6"/>
          <p:cNvSpPr txBox="1"/>
          <p:nvPr/>
        </p:nvSpPr>
        <p:spPr>
          <a:xfrm>
            <a:off x="1895289" y="6118971"/>
            <a:ext cx="8572500" cy="390636"/>
          </a:xfrm>
          <a:prstGeom prst="rect">
            <a:avLst/>
          </a:prstGeom>
          <a:noFill/>
        </p:spPr>
        <p:txBody>
          <a:bodyPr wrap="square" lIns="82058" tIns="41029" rIns="82058" bIns="41029" rtlCol="0">
            <a:spAutoFit/>
          </a:bodyPr>
          <a:lstStyle/>
          <a:p>
            <a:r>
              <a:rPr lang="en-US" sz="1000" i="1" dirty="0">
                <a:solidFill>
                  <a:srgbClr val="373637"/>
                </a:solidFill>
              </a:rPr>
              <a:t>Note: Non-seasonally adjusted unemployment rate data is used.</a:t>
            </a:r>
            <a:br>
              <a:rPr lang="en-US" sz="1000" i="1" dirty="0">
                <a:solidFill>
                  <a:srgbClr val="373637"/>
                </a:solidFill>
              </a:rPr>
            </a:br>
            <a:r>
              <a:rPr lang="en-US" sz="1000" i="1" dirty="0">
                <a:solidFill>
                  <a:srgbClr val="373637"/>
                </a:solidFill>
              </a:rPr>
              <a:t>Source: Bureau of Labor Statistics, as of </a:t>
            </a:r>
            <a:r>
              <a:rPr lang="en-US" sz="1000" i="1" dirty="0" smtClean="0">
                <a:solidFill>
                  <a:srgbClr val="373637"/>
                </a:solidFill>
              </a:rPr>
              <a:t>September </a:t>
            </a:r>
            <a:r>
              <a:rPr lang="en-US" sz="1000" i="1" dirty="0">
                <a:solidFill>
                  <a:srgbClr val="373637"/>
                </a:solidFill>
              </a:rPr>
              <a:t>2018.</a:t>
            </a:r>
          </a:p>
        </p:txBody>
      </p:sp>
      <p:graphicFrame>
        <p:nvGraphicFramePr>
          <p:cNvPr id="6" name="Chart 5"/>
          <p:cNvGraphicFramePr>
            <a:graphicFrameLocks/>
          </p:cNvGraphicFramePr>
          <p:nvPr>
            <p:extLst>
              <p:ext uri="{D42A27DB-BD31-4B8C-83A1-F6EECF244321}">
                <p14:modId xmlns:p14="http://schemas.microsoft.com/office/powerpoint/2010/main" val="2612878561"/>
              </p:ext>
            </p:extLst>
          </p:nvPr>
        </p:nvGraphicFramePr>
        <p:xfrm>
          <a:off x="874395" y="2004171"/>
          <a:ext cx="704088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 </a:t>
            </a:r>
          </a:p>
        </p:txBody>
      </p:sp>
      <p:sp>
        <p:nvSpPr>
          <p:cNvPr id="8" name="Text Placeholder 3"/>
          <p:cNvSpPr>
            <a:spLocks noGrp="1"/>
          </p:cNvSpPr>
          <p:nvPr>
            <p:ph type="body" sz="quarter" idx="4294967295"/>
          </p:nvPr>
        </p:nvSpPr>
        <p:spPr>
          <a:xfrm>
            <a:off x="451485" y="1464816"/>
            <a:ext cx="7929035" cy="4110361"/>
          </a:xfrm>
          <a:prstGeom prst="rect">
            <a:avLst/>
          </a:prstGeom>
        </p:spPr>
        <p:txBody>
          <a:bodyPr/>
          <a:lstStyle/>
          <a:p>
            <a:pPr marL="287338" indent="-287338">
              <a:lnSpc>
                <a:spcPct val="100000"/>
              </a:lnSpc>
            </a:pPr>
            <a:r>
              <a:rPr lang="en-US" sz="1500" dirty="0" smtClean="0">
                <a:ea typeface="Soleil" charset="0"/>
              </a:rPr>
              <a:t>The County’s unemployment rate has improved and outperforms the Knoxville MSA. </a:t>
            </a:r>
            <a:endParaRPr lang="en-US" dirty="0"/>
          </a:p>
        </p:txBody>
      </p:sp>
    </p:spTree>
    <p:extLst>
      <p:ext uri="{BB962C8B-B14F-4D97-AF65-F5344CB8AC3E}">
        <p14:creationId xmlns:p14="http://schemas.microsoft.com/office/powerpoint/2010/main" val="267867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marL="287338" indent="-287338"/>
            <a:r>
              <a:rPr lang="en-US" sz="1500" dirty="0" smtClean="0"/>
              <a:t>TN Counties tend to have higher General Fund Balances than their peers nationwide because they are responsible for their school debt and therefore have higher debt ratios.</a:t>
            </a:r>
          </a:p>
        </p:txBody>
      </p:sp>
      <p:sp>
        <p:nvSpPr>
          <p:cNvPr id="2" name="Title 1"/>
          <p:cNvSpPr>
            <a:spLocks noGrp="1"/>
          </p:cNvSpPr>
          <p:nvPr>
            <p:ph type="title"/>
          </p:nvPr>
        </p:nvSpPr>
        <p:spPr/>
        <p:txBody>
          <a:bodyPr/>
          <a:lstStyle/>
          <a:p>
            <a:r>
              <a:rPr lang="en-US" dirty="0" smtClean="0"/>
              <a:t>Total General Fund Balance as a % of General Fund Revenues</a:t>
            </a:r>
            <a:endParaRPr lang="en-US" dirty="0"/>
          </a:p>
        </p:txBody>
      </p:sp>
      <p:sp>
        <p:nvSpPr>
          <p:cNvPr id="7" name="TextBox 6"/>
          <p:cNvSpPr txBox="1"/>
          <p:nvPr/>
        </p:nvSpPr>
        <p:spPr>
          <a:xfrm>
            <a:off x="1276237" y="6025349"/>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available.</a:t>
            </a:r>
          </a:p>
        </p:txBody>
      </p:sp>
      <p:graphicFrame>
        <p:nvGraphicFramePr>
          <p:cNvPr id="14" name="Chart 13"/>
          <p:cNvGraphicFramePr>
            <a:graphicFrameLocks/>
          </p:cNvGraphicFramePr>
          <p:nvPr>
            <p:extLst>
              <p:ext uri="{D42A27DB-BD31-4B8C-83A1-F6EECF244321}">
                <p14:modId xmlns:p14="http://schemas.microsoft.com/office/powerpoint/2010/main" val="2676900415"/>
              </p:ext>
            </p:extLst>
          </p:nvPr>
        </p:nvGraphicFramePr>
        <p:xfrm>
          <a:off x="1006006" y="2151736"/>
          <a:ext cx="7124981" cy="38904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Finance/Liquidity  </a:t>
            </a:r>
          </a:p>
        </p:txBody>
      </p:sp>
    </p:spTree>
    <p:extLst>
      <p:ext uri="{BB962C8B-B14F-4D97-AF65-F5344CB8AC3E}">
        <p14:creationId xmlns:p14="http://schemas.microsoft.com/office/powerpoint/2010/main" val="841221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a:t>Unassigned General Fund Balance as a % of Revenues</a:t>
            </a:r>
          </a:p>
        </p:txBody>
      </p:sp>
      <p:sp>
        <p:nvSpPr>
          <p:cNvPr id="10" name="TextBox 9"/>
          <p:cNvSpPr txBox="1"/>
          <p:nvPr/>
        </p:nvSpPr>
        <p:spPr>
          <a:xfrm>
            <a:off x="1204519" y="6008486"/>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available.</a:t>
            </a:r>
          </a:p>
        </p:txBody>
      </p:sp>
      <p:graphicFrame>
        <p:nvGraphicFramePr>
          <p:cNvPr id="11" name="Chart 10"/>
          <p:cNvGraphicFramePr>
            <a:graphicFrameLocks/>
          </p:cNvGraphicFramePr>
          <p:nvPr>
            <p:extLst>
              <p:ext uri="{D42A27DB-BD31-4B8C-83A1-F6EECF244321}">
                <p14:modId xmlns:p14="http://schemas.microsoft.com/office/powerpoint/2010/main" val="2403937903"/>
              </p:ext>
            </p:extLst>
          </p:nvPr>
        </p:nvGraphicFramePr>
        <p:xfrm>
          <a:off x="1073147" y="2033642"/>
          <a:ext cx="6685710" cy="41065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p:cNvSpPr>
            <a:spLocks noGrp="1"/>
          </p:cNvSpPr>
          <p:nvPr>
            <p:ph type="body" sz="quarter" idx="4294967295"/>
          </p:nvPr>
        </p:nvSpPr>
        <p:spPr>
          <a:xfrm>
            <a:off x="451485" y="1464816"/>
            <a:ext cx="7929035" cy="4110361"/>
          </a:xfrm>
          <a:prstGeom prst="rect">
            <a:avLst/>
          </a:prstGeom>
        </p:spPr>
        <p:txBody>
          <a:bodyPr>
            <a:normAutofit/>
          </a:bodyPr>
          <a:lstStyle/>
          <a:p>
            <a:pPr marL="287338" indent="-287338"/>
            <a:r>
              <a:rPr lang="en-US" sz="1500" dirty="0" smtClean="0"/>
              <a:t>Similarly, the unassigned portion of the fund balance tends to be higher for TN Counties. </a:t>
            </a:r>
          </a:p>
        </p:txBody>
      </p:sp>
      <p:sp>
        <p:nvSpPr>
          <p:cNvPr id="6" name="TextBox 5"/>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Finance/Liquidity  </a:t>
            </a:r>
          </a:p>
        </p:txBody>
      </p:sp>
    </p:spTree>
    <p:extLst>
      <p:ext uri="{BB962C8B-B14F-4D97-AF65-F5344CB8AC3E}">
        <p14:creationId xmlns:p14="http://schemas.microsoft.com/office/powerpoint/2010/main" val="3072038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1485" y="1301741"/>
            <a:ext cx="7966374" cy="3677614"/>
          </a:xfrm>
        </p:spPr>
        <p:txBody>
          <a:bodyPr>
            <a:normAutofit/>
          </a:bodyPr>
          <a:lstStyle/>
          <a:p>
            <a:pPr marL="233363" indent="-233363">
              <a:lnSpc>
                <a:spcPct val="100000"/>
              </a:lnSpc>
              <a:spcAft>
                <a:spcPts val="600"/>
              </a:spcAft>
            </a:pPr>
            <a:r>
              <a:rPr lang="en-US" sz="1500" dirty="0" smtClean="0"/>
              <a:t>Debt minus self-supporting debt, as a percentage of the County’s tax base or Appraised/Market Value. Moody’s refers to the Appraised/Market value as Full Value.  </a:t>
            </a:r>
          </a:p>
          <a:p>
            <a:pPr marL="233363" indent="-233363">
              <a:lnSpc>
                <a:spcPct val="100000"/>
              </a:lnSpc>
              <a:spcAft>
                <a:spcPts val="600"/>
              </a:spcAft>
            </a:pPr>
            <a:r>
              <a:rPr lang="en-US" sz="1500" dirty="0" smtClean="0"/>
              <a:t>The County’s debt burden is elevated due to the amount of debt associated with schools.  However, this is not unique to Knox County but is an aspect of all counties in Tennessee. </a:t>
            </a:r>
          </a:p>
        </p:txBody>
      </p:sp>
      <p:sp>
        <p:nvSpPr>
          <p:cNvPr id="2" name="Title 1"/>
          <p:cNvSpPr>
            <a:spLocks noGrp="1"/>
          </p:cNvSpPr>
          <p:nvPr>
            <p:ph type="title"/>
          </p:nvPr>
        </p:nvSpPr>
        <p:spPr>
          <a:xfrm>
            <a:off x="451485" y="1006088"/>
            <a:ext cx="7886700" cy="256224"/>
          </a:xfrm>
        </p:spPr>
        <p:txBody>
          <a:bodyPr/>
          <a:lstStyle/>
          <a:p>
            <a:r>
              <a:rPr lang="en-US" dirty="0" smtClean="0"/>
              <a:t>Net Debt as a % of Full Value (Appraised/Market)</a:t>
            </a:r>
            <a:endParaRPr lang="en-US" dirty="0"/>
          </a:p>
        </p:txBody>
      </p:sp>
      <p:sp>
        <p:nvSpPr>
          <p:cNvPr id="6" name="TextBox 5"/>
          <p:cNvSpPr txBox="1"/>
          <p:nvPr/>
        </p:nvSpPr>
        <p:spPr>
          <a:xfrm>
            <a:off x="2352001" y="6543121"/>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available.</a:t>
            </a:r>
          </a:p>
        </p:txBody>
      </p:sp>
      <p:sp>
        <p:nvSpPr>
          <p:cNvPr id="7" name="TextBox 6"/>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Debt</a:t>
            </a:r>
          </a:p>
        </p:txBody>
      </p:sp>
      <p:graphicFrame>
        <p:nvGraphicFramePr>
          <p:cNvPr id="10" name="Chart 9"/>
          <p:cNvGraphicFramePr>
            <a:graphicFrameLocks/>
          </p:cNvGraphicFramePr>
          <p:nvPr>
            <p:extLst>
              <p:ext uri="{D42A27DB-BD31-4B8C-83A1-F6EECF244321}">
                <p14:modId xmlns:p14="http://schemas.microsoft.com/office/powerpoint/2010/main" val="3237182926"/>
              </p:ext>
            </p:extLst>
          </p:nvPr>
        </p:nvGraphicFramePr>
        <p:xfrm>
          <a:off x="1183341" y="2791843"/>
          <a:ext cx="6687671" cy="3835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7175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a:t>Debt Service as a % of Operating Expenditures</a:t>
            </a:r>
          </a:p>
        </p:txBody>
      </p:sp>
      <p:sp>
        <p:nvSpPr>
          <p:cNvPr id="6" name="TextBox 5"/>
          <p:cNvSpPr txBox="1"/>
          <p:nvPr/>
        </p:nvSpPr>
        <p:spPr>
          <a:xfrm>
            <a:off x="2181671" y="6424747"/>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available.</a:t>
            </a:r>
          </a:p>
        </p:txBody>
      </p:sp>
      <p:graphicFrame>
        <p:nvGraphicFramePr>
          <p:cNvPr id="8" name="Chart 7"/>
          <p:cNvGraphicFramePr>
            <a:graphicFrameLocks/>
          </p:cNvGraphicFramePr>
          <p:nvPr>
            <p:extLst>
              <p:ext uri="{D42A27DB-BD31-4B8C-83A1-F6EECF244321}">
                <p14:modId xmlns:p14="http://schemas.microsoft.com/office/powerpoint/2010/main" val="2134399779"/>
              </p:ext>
            </p:extLst>
          </p:nvPr>
        </p:nvGraphicFramePr>
        <p:xfrm>
          <a:off x="1375688" y="2519761"/>
          <a:ext cx="6675120" cy="402336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4294967295"/>
          </p:nvPr>
        </p:nvSpPr>
        <p:spPr>
          <a:xfrm>
            <a:off x="451485" y="1464816"/>
            <a:ext cx="7929035" cy="4110361"/>
          </a:xfrm>
          <a:prstGeom prst="rect">
            <a:avLst/>
          </a:prstGeom>
        </p:spPr>
        <p:txBody>
          <a:bodyPr>
            <a:normAutofit/>
          </a:bodyPr>
          <a:lstStyle/>
          <a:p>
            <a:pPr marL="233363" indent="-233363"/>
            <a:r>
              <a:rPr lang="en-US" sz="1500" dirty="0" smtClean="0"/>
              <a:t>Measures how much of the County’s operating expenses are associated with debt payments. The obligation to support school debt results in more annual costs associated with debt. </a:t>
            </a:r>
          </a:p>
        </p:txBody>
      </p:sp>
      <p:sp>
        <p:nvSpPr>
          <p:cNvPr id="7" name="TextBox 6"/>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Debt </a:t>
            </a:r>
          </a:p>
        </p:txBody>
      </p:sp>
    </p:spTree>
    <p:extLst>
      <p:ext uri="{BB962C8B-B14F-4D97-AF65-F5344CB8AC3E}">
        <p14:creationId xmlns:p14="http://schemas.microsoft.com/office/powerpoint/2010/main" val="226678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2"/>
          </p:nvPr>
        </p:nvSpPr>
        <p:spPr>
          <a:xfrm>
            <a:off x="450850" y="1447799"/>
            <a:ext cx="8147050" cy="4612341"/>
          </a:xfrm>
        </p:spPr>
        <p:txBody>
          <a:bodyPr>
            <a:normAutofit lnSpcReduction="10000"/>
          </a:bodyPr>
          <a:lstStyle/>
          <a:p>
            <a:pPr marL="341313" indent="-341313"/>
            <a:r>
              <a:rPr lang="en-US" dirty="0" smtClean="0"/>
              <a:t>The County has strong credit ratings of Aa1 and AA+.  </a:t>
            </a:r>
          </a:p>
          <a:p>
            <a:pPr marL="341313" indent="-341313"/>
            <a:r>
              <a:rPr lang="en-US" dirty="0" smtClean="0"/>
              <a:t>The County’s credit is evaluated based on the local economy, management, financial performance and debt. </a:t>
            </a:r>
          </a:p>
          <a:p>
            <a:pPr marL="341313" indent="-341313"/>
            <a:r>
              <a:rPr lang="en-US" dirty="0" smtClean="0"/>
              <a:t>The </a:t>
            </a:r>
            <a:r>
              <a:rPr lang="en-US" dirty="0"/>
              <a:t>County’s credit has been evaluated and compared to peer Counties in and outside of Tennessee that include similar characteristics</a:t>
            </a:r>
            <a:r>
              <a:rPr lang="en-US" i="1" dirty="0"/>
              <a:t>:  </a:t>
            </a:r>
            <a:r>
              <a:rPr lang="en-US" i="1" dirty="0" smtClean="0"/>
              <a:t>population</a:t>
            </a:r>
            <a:r>
              <a:rPr lang="en-US" i="1" dirty="0"/>
              <a:t>, </a:t>
            </a:r>
            <a:r>
              <a:rPr lang="en-US" i="1" dirty="0" smtClean="0"/>
              <a:t>credit </a:t>
            </a:r>
            <a:r>
              <a:rPr lang="en-US" i="1" dirty="0"/>
              <a:t>rating and </a:t>
            </a:r>
            <a:r>
              <a:rPr lang="en-US" i="1" dirty="0" smtClean="0"/>
              <a:t>location.  </a:t>
            </a:r>
            <a:r>
              <a:rPr lang="en-US" dirty="0" smtClean="0"/>
              <a:t>Generally, the County’s performance in the various credit categories is positive compared to the peer counties and national medians.  See details beginning on page 12.</a:t>
            </a:r>
            <a:endParaRPr lang="en-US" dirty="0"/>
          </a:p>
          <a:p>
            <a:pPr marL="341313" indent="-341313"/>
            <a:r>
              <a:rPr lang="en-US" dirty="0"/>
              <a:t>The County’s credit is viewed </a:t>
            </a:r>
            <a:r>
              <a:rPr lang="en-US" dirty="0" smtClean="0"/>
              <a:t>favorably by the Rating agencies </a:t>
            </a:r>
            <a:r>
              <a:rPr lang="en-US" dirty="0"/>
              <a:t>in all areas except debt. </a:t>
            </a:r>
          </a:p>
          <a:p>
            <a:pPr marL="341313" indent="-341313"/>
            <a:r>
              <a:rPr lang="en-US" dirty="0"/>
              <a:t>Because </a:t>
            </a:r>
            <a:r>
              <a:rPr lang="en-US" dirty="0" smtClean="0"/>
              <a:t>Tennessee counties </a:t>
            </a:r>
            <a:r>
              <a:rPr lang="en-US" dirty="0"/>
              <a:t>finance debt for schools, the rating agencies do not penalize the </a:t>
            </a:r>
            <a:r>
              <a:rPr lang="en-US" dirty="0" smtClean="0"/>
              <a:t>counties </a:t>
            </a:r>
            <a:r>
              <a:rPr lang="en-US" dirty="0"/>
              <a:t>for the higher debt </a:t>
            </a:r>
            <a:r>
              <a:rPr lang="en-US" dirty="0" smtClean="0"/>
              <a:t>levels, </a:t>
            </a:r>
            <a:r>
              <a:rPr lang="en-US" dirty="0"/>
              <a:t>assuming the debt is affordable. </a:t>
            </a:r>
          </a:p>
          <a:p>
            <a:pPr marL="690563" lvl="1" indent="-341313">
              <a:buFont typeface="Wingdings" panose="05000000000000000000" pitchFamily="2" charset="2"/>
              <a:buChar char="§"/>
            </a:pPr>
            <a:endParaRPr lang="en-US" dirty="0"/>
          </a:p>
          <a:p>
            <a:pPr marL="341313" indent="-341313"/>
            <a:endParaRPr lang="en-US" dirty="0"/>
          </a:p>
        </p:txBody>
      </p:sp>
    </p:spTree>
    <p:extLst>
      <p:ext uri="{BB962C8B-B14F-4D97-AF65-F5344CB8AC3E}">
        <p14:creationId xmlns:p14="http://schemas.microsoft.com/office/powerpoint/2010/main" val="17255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3200207"/>
            <a:ext cx="7772400" cy="498213"/>
          </a:xfrm>
        </p:spPr>
        <p:txBody>
          <a:bodyPr/>
          <a:lstStyle/>
          <a:p>
            <a:r>
              <a:rPr lang="en-US" dirty="0" smtClean="0">
                <a:latin typeface="Arial" panose="020B0604020202020204" pitchFamily="34" charset="0"/>
                <a:cs typeface="Arial" panose="020B0604020202020204" pitchFamily="34" charset="0"/>
              </a:rPr>
              <a:t>Detailed Peer </a:t>
            </a:r>
            <a:r>
              <a:rPr lang="en-US" dirty="0">
                <a:latin typeface="Arial" panose="020B0604020202020204" pitchFamily="34" charset="0"/>
                <a:cs typeface="Arial" panose="020B0604020202020204" pitchFamily="34" charset="0"/>
              </a:rPr>
              <a:t>Group Comparisons</a:t>
            </a:r>
          </a:p>
        </p:txBody>
      </p:sp>
    </p:spTree>
    <p:extLst>
      <p:ext uri="{BB962C8B-B14F-4D97-AF65-F5344CB8AC3E}">
        <p14:creationId xmlns:p14="http://schemas.microsoft.com/office/powerpoint/2010/main" val="165547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marL="287338" indent="-287338"/>
            <a:r>
              <a:rPr lang="en-US" dirty="0" smtClean="0"/>
              <a:t>The following slides provide details on credit metrics of each of the peer counties compared to Knox County. </a:t>
            </a:r>
          </a:p>
          <a:p>
            <a:pPr marL="287338" indent="-287338"/>
            <a:r>
              <a:rPr lang="en-US" dirty="0" smtClean="0"/>
              <a:t>In most categories, the County performs at or above its peer counties and the Aa1 rated medians. </a:t>
            </a:r>
          </a:p>
          <a:p>
            <a:pPr marL="0" indent="0">
              <a:buNone/>
            </a:pPr>
            <a:endParaRPr lang="en-US" dirty="0" smtClean="0"/>
          </a:p>
          <a:p>
            <a:endParaRPr lang="en-US" dirty="0" smtClean="0"/>
          </a:p>
          <a:p>
            <a:pPr lvl="1"/>
            <a:endParaRPr lang="en-US" dirty="0" smtClean="0"/>
          </a:p>
          <a:p>
            <a:endParaRPr lang="en-US" dirty="0"/>
          </a:p>
        </p:txBody>
      </p:sp>
      <p:sp>
        <p:nvSpPr>
          <p:cNvPr id="3" name="Title 2"/>
          <p:cNvSpPr>
            <a:spLocks noGrp="1"/>
          </p:cNvSpPr>
          <p:nvPr>
            <p:ph type="title"/>
          </p:nvPr>
        </p:nvSpPr>
        <p:spPr>
          <a:xfrm>
            <a:off x="451485" y="1006088"/>
            <a:ext cx="7886700" cy="256224"/>
          </a:xfrm>
        </p:spPr>
        <p:txBody>
          <a:bodyPr/>
          <a:lstStyle/>
          <a:p>
            <a:r>
              <a:rPr lang="en-US" dirty="0" smtClean="0"/>
              <a:t>Peer Group Comparison Summary</a:t>
            </a:r>
            <a:endParaRPr lang="en-US" dirty="0"/>
          </a:p>
        </p:txBody>
      </p:sp>
    </p:spTree>
    <p:extLst>
      <p:ext uri="{BB962C8B-B14F-4D97-AF65-F5344CB8AC3E}">
        <p14:creationId xmlns:p14="http://schemas.microsoft.com/office/powerpoint/2010/main" val="2428585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828324205"/>
              </p:ext>
            </p:extLst>
          </p:nvPr>
        </p:nvGraphicFramePr>
        <p:xfrm>
          <a:off x="523203" y="1796950"/>
          <a:ext cx="7583941" cy="47836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451485" y="1464816"/>
            <a:ext cx="7929035" cy="1134949"/>
          </a:xfrm>
        </p:spPr>
        <p:txBody>
          <a:bodyPr>
            <a:normAutofit/>
          </a:bodyPr>
          <a:lstStyle/>
          <a:p>
            <a:pPr marL="287338" indent="-287338">
              <a:lnSpc>
                <a:spcPct val="100000"/>
              </a:lnSpc>
              <a:tabLst>
                <a:tab pos="287338" algn="l"/>
              </a:tabLst>
            </a:pPr>
            <a:r>
              <a:rPr lang="en-US" sz="1500" dirty="0" smtClean="0"/>
              <a:t>The County’s tax base continues to improve and is at or above the tax base of the peer group and above most Tennessee counties. </a:t>
            </a:r>
            <a:endParaRPr lang="en-US" sz="1500" dirty="0"/>
          </a:p>
        </p:txBody>
      </p:sp>
      <p:sp>
        <p:nvSpPr>
          <p:cNvPr id="2" name="Title 1"/>
          <p:cNvSpPr>
            <a:spLocks noGrp="1"/>
          </p:cNvSpPr>
          <p:nvPr>
            <p:ph type="title"/>
          </p:nvPr>
        </p:nvSpPr>
        <p:spPr>
          <a:xfrm>
            <a:off x="451485" y="1006088"/>
            <a:ext cx="7886700" cy="256224"/>
          </a:xfrm>
        </p:spPr>
        <p:txBody>
          <a:bodyPr/>
          <a:lstStyle/>
          <a:p>
            <a:r>
              <a:rPr lang="en-US" dirty="0" smtClean="0"/>
              <a:t>Total Full Value (Appraised/Market Value)</a:t>
            </a:r>
            <a:endParaRPr lang="en-US" dirty="0"/>
          </a:p>
        </p:txBody>
      </p:sp>
      <p:sp>
        <p:nvSpPr>
          <p:cNvPr id="12" name="TextBox 3"/>
          <p:cNvSpPr txBox="1"/>
          <p:nvPr/>
        </p:nvSpPr>
        <p:spPr>
          <a:xfrm rot="16200000">
            <a:off x="5085006" y="4811516"/>
            <a:ext cx="552963" cy="2182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p:txBody>
      </p:sp>
      <p:sp>
        <p:nvSpPr>
          <p:cNvPr id="13" name="TextBox 4"/>
          <p:cNvSpPr txBox="1"/>
          <p:nvPr/>
        </p:nvSpPr>
        <p:spPr>
          <a:xfrm rot="16200000">
            <a:off x="5246426" y="4814316"/>
            <a:ext cx="600542" cy="1650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328430" y="2353502"/>
            <a:ext cx="722406" cy="518089"/>
          </a:xfrm>
          <a:prstGeom prst="rect">
            <a:avLst/>
          </a:prstGeom>
        </p:spPr>
      </p:pic>
      <p:sp>
        <p:nvSpPr>
          <p:cNvPr id="11" name="TextBox 10"/>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a:t>
            </a:r>
          </a:p>
        </p:txBody>
      </p:sp>
      <p:sp>
        <p:nvSpPr>
          <p:cNvPr id="14" name="TextBox 13"/>
          <p:cNvSpPr txBox="1"/>
          <p:nvPr/>
        </p:nvSpPr>
        <p:spPr>
          <a:xfrm>
            <a:off x="2050836" y="6343856"/>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t>
            </a:r>
            <a:r>
              <a:rPr lang="en-US" sz="1000" i="1" dirty="0" smtClean="0">
                <a:solidFill>
                  <a:srgbClr val="373637"/>
                </a:solidFill>
              </a:rPr>
              <a:t>available.</a:t>
            </a:r>
            <a:endParaRPr lang="en-US" sz="1000" i="1" dirty="0">
              <a:solidFill>
                <a:srgbClr val="373637"/>
              </a:solidFill>
            </a:endParaRPr>
          </a:p>
        </p:txBody>
      </p:sp>
    </p:spTree>
    <p:extLst>
      <p:ext uri="{BB962C8B-B14F-4D97-AF65-F5344CB8AC3E}">
        <p14:creationId xmlns:p14="http://schemas.microsoft.com/office/powerpoint/2010/main" val="4069448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860990235"/>
              </p:ext>
            </p:extLst>
          </p:nvPr>
        </p:nvGraphicFramePr>
        <p:xfrm>
          <a:off x="730968" y="1862843"/>
          <a:ext cx="7051431" cy="48136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p:txBody>
          <a:bodyPr/>
          <a:lstStyle/>
          <a:p>
            <a:pPr marL="287338" indent="-233363"/>
            <a:r>
              <a:rPr lang="en-US" sz="1500" dirty="0" smtClean="0"/>
              <a:t>The County’s Full Value per person is comparable to its peer and rating groups.</a:t>
            </a:r>
            <a:endParaRPr lang="en-US" sz="1500" dirty="0"/>
          </a:p>
          <a:p>
            <a:endParaRPr lang="en-US" dirty="0"/>
          </a:p>
        </p:txBody>
      </p:sp>
      <p:sp>
        <p:nvSpPr>
          <p:cNvPr id="2" name="Title 1"/>
          <p:cNvSpPr>
            <a:spLocks noGrp="1"/>
          </p:cNvSpPr>
          <p:nvPr>
            <p:ph type="title"/>
          </p:nvPr>
        </p:nvSpPr>
        <p:spPr/>
        <p:txBody>
          <a:bodyPr/>
          <a:lstStyle/>
          <a:p>
            <a:r>
              <a:rPr lang="en-US" dirty="0" smtClean="0"/>
              <a:t>Total Full Value (Appraised/Market) per Capita</a:t>
            </a:r>
            <a:endParaRPr lang="en-US" dirty="0"/>
          </a:p>
        </p:txBody>
      </p:sp>
      <p:sp>
        <p:nvSpPr>
          <p:cNvPr id="12" name="TextBox 3"/>
          <p:cNvSpPr txBox="1"/>
          <p:nvPr/>
        </p:nvSpPr>
        <p:spPr>
          <a:xfrm rot="16200000">
            <a:off x="3880239" y="4713844"/>
            <a:ext cx="571826" cy="2036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p:txBody>
      </p:sp>
      <p:sp>
        <p:nvSpPr>
          <p:cNvPr id="13" name="TextBox 4"/>
          <p:cNvSpPr txBox="1"/>
          <p:nvPr/>
        </p:nvSpPr>
        <p:spPr>
          <a:xfrm rot="16200000">
            <a:off x="4109758" y="4675030"/>
            <a:ext cx="570154" cy="2813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659470" y="2189817"/>
            <a:ext cx="722406" cy="518089"/>
          </a:xfrm>
          <a:prstGeom prst="rect">
            <a:avLst/>
          </a:prstGeom>
        </p:spPr>
      </p:pic>
      <p:sp>
        <p:nvSpPr>
          <p:cNvPr id="10" name="TextBox 9"/>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a:t>
            </a:r>
          </a:p>
        </p:txBody>
      </p:sp>
      <p:sp>
        <p:nvSpPr>
          <p:cNvPr id="11" name="TextBox 10"/>
          <p:cNvSpPr txBox="1"/>
          <p:nvPr/>
        </p:nvSpPr>
        <p:spPr>
          <a:xfrm>
            <a:off x="2050836" y="6343856"/>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t>
            </a:r>
            <a:r>
              <a:rPr lang="en-US" sz="1000" i="1" dirty="0" smtClean="0">
                <a:solidFill>
                  <a:srgbClr val="373637"/>
                </a:solidFill>
              </a:rPr>
              <a:t>available.</a:t>
            </a:r>
            <a:endParaRPr lang="en-US" sz="1000" i="1" dirty="0">
              <a:solidFill>
                <a:srgbClr val="373637"/>
              </a:solidFill>
            </a:endParaRPr>
          </a:p>
        </p:txBody>
      </p:sp>
    </p:spTree>
    <p:extLst>
      <p:ext uri="{BB962C8B-B14F-4D97-AF65-F5344CB8AC3E}">
        <p14:creationId xmlns:p14="http://schemas.microsoft.com/office/powerpoint/2010/main" val="2853216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514436340"/>
              </p:ext>
            </p:extLst>
          </p:nvPr>
        </p:nvGraphicFramePr>
        <p:xfrm>
          <a:off x="694371" y="1885200"/>
          <a:ext cx="7883572"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1485" y="1006088"/>
            <a:ext cx="7886700" cy="256224"/>
          </a:xfrm>
        </p:spPr>
        <p:txBody>
          <a:bodyPr/>
          <a:lstStyle/>
          <a:p>
            <a:r>
              <a:rPr lang="en-US" dirty="0"/>
              <a:t>Effective Buying Income per Capita</a:t>
            </a:r>
          </a:p>
        </p:txBody>
      </p:sp>
      <p:sp>
        <p:nvSpPr>
          <p:cNvPr id="7" name="TextBox 6"/>
          <p:cNvSpPr txBox="1"/>
          <p:nvPr/>
        </p:nvSpPr>
        <p:spPr>
          <a:xfrm>
            <a:off x="2092513" y="6259633"/>
            <a:ext cx="8572500" cy="236748"/>
          </a:xfrm>
          <a:prstGeom prst="rect">
            <a:avLst/>
          </a:prstGeom>
          <a:noFill/>
        </p:spPr>
        <p:txBody>
          <a:bodyPr wrap="square" lIns="82058" tIns="41029" rIns="82058" bIns="41029" rtlCol="0">
            <a:spAutoFit/>
          </a:bodyPr>
          <a:lstStyle/>
          <a:p>
            <a:r>
              <a:rPr lang="en-US" sz="1000" i="1" dirty="0">
                <a:solidFill>
                  <a:srgbClr val="373637"/>
                </a:solidFill>
                <a:latin typeface="+mj-lt"/>
              </a:rPr>
              <a:t>Source: Nielsen/</a:t>
            </a:r>
            <a:r>
              <a:rPr lang="en-US" sz="1000" i="1" dirty="0" err="1">
                <a:solidFill>
                  <a:srgbClr val="373637"/>
                </a:solidFill>
                <a:latin typeface="+mj-lt"/>
              </a:rPr>
              <a:t>Claritas</a:t>
            </a:r>
            <a:r>
              <a:rPr lang="en-US" sz="1000" i="1" dirty="0">
                <a:solidFill>
                  <a:srgbClr val="373637"/>
                </a:solidFill>
                <a:latin typeface="+mj-lt"/>
              </a:rPr>
              <a:t>, 2017</a:t>
            </a:r>
          </a:p>
        </p:txBody>
      </p:sp>
      <p:pic>
        <p:nvPicPr>
          <p:cNvPr id="5" name="Picture 4"/>
          <p:cNvPicPr>
            <a:picLocks noChangeAspect="1"/>
          </p:cNvPicPr>
          <p:nvPr/>
        </p:nvPicPr>
        <p:blipFill>
          <a:blip r:embed="rId3"/>
          <a:stretch>
            <a:fillRect/>
          </a:stretch>
        </p:blipFill>
        <p:spPr>
          <a:xfrm>
            <a:off x="1367574" y="2403289"/>
            <a:ext cx="722406" cy="518089"/>
          </a:xfrm>
          <a:prstGeom prst="rect">
            <a:avLst/>
          </a:prstGeom>
        </p:spPr>
      </p:pic>
      <p:sp>
        <p:nvSpPr>
          <p:cNvPr id="8" name="TextBox 7"/>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Economy</a:t>
            </a:r>
          </a:p>
        </p:txBody>
      </p:sp>
      <p:sp>
        <p:nvSpPr>
          <p:cNvPr id="9" name="Text Placeholder 2"/>
          <p:cNvSpPr>
            <a:spLocks noGrp="1"/>
          </p:cNvSpPr>
          <p:nvPr>
            <p:ph type="body" sz="quarter" idx="11"/>
          </p:nvPr>
        </p:nvSpPr>
        <p:spPr>
          <a:xfrm>
            <a:off x="451485" y="1464816"/>
            <a:ext cx="7929035" cy="1134949"/>
          </a:xfrm>
        </p:spPr>
        <p:txBody>
          <a:bodyPr>
            <a:normAutofit/>
          </a:bodyPr>
          <a:lstStyle/>
          <a:p>
            <a:pPr marL="287338" indent="-287338">
              <a:lnSpc>
                <a:spcPct val="100000"/>
              </a:lnSpc>
              <a:tabLst>
                <a:tab pos="287338" algn="l"/>
              </a:tabLst>
            </a:pPr>
            <a:r>
              <a:rPr lang="en-US" sz="1500" dirty="0" smtClean="0"/>
              <a:t>The County’s Effective Buying Income per capita is at or above most of its peers and just slightly less than the US EBI. </a:t>
            </a:r>
            <a:endParaRPr lang="en-US" sz="1500" dirty="0"/>
          </a:p>
        </p:txBody>
      </p:sp>
    </p:spTree>
    <p:extLst>
      <p:ext uri="{BB962C8B-B14F-4D97-AF65-F5344CB8AC3E}">
        <p14:creationId xmlns:p14="http://schemas.microsoft.com/office/powerpoint/2010/main" val="10376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22661520"/>
              </p:ext>
            </p:extLst>
          </p:nvPr>
        </p:nvGraphicFramePr>
        <p:xfrm>
          <a:off x="451485" y="1908111"/>
          <a:ext cx="7845589" cy="49498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1485" y="1006088"/>
            <a:ext cx="7886700" cy="256224"/>
          </a:xfrm>
        </p:spPr>
        <p:txBody>
          <a:bodyPr/>
          <a:lstStyle/>
          <a:p>
            <a:r>
              <a:rPr lang="en-US" dirty="0" smtClean="0"/>
              <a:t>Total General Fund Balance as a % of General Fund Revenue</a:t>
            </a:r>
            <a:endParaRPr lang="en-US" dirty="0"/>
          </a:p>
        </p:txBody>
      </p:sp>
      <p:sp>
        <p:nvSpPr>
          <p:cNvPr id="12" name="TextBox 3"/>
          <p:cNvSpPr txBox="1"/>
          <p:nvPr/>
        </p:nvSpPr>
        <p:spPr>
          <a:xfrm rot="16200000">
            <a:off x="4234472" y="4945266"/>
            <a:ext cx="556301" cy="2735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p:txBody>
      </p:sp>
      <p:sp>
        <p:nvSpPr>
          <p:cNvPr id="13" name="TextBox 4"/>
          <p:cNvSpPr txBox="1"/>
          <p:nvPr/>
        </p:nvSpPr>
        <p:spPr>
          <a:xfrm rot="16200000">
            <a:off x="4413721" y="4953722"/>
            <a:ext cx="544095" cy="2789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210397" y="2482833"/>
            <a:ext cx="722406" cy="518089"/>
          </a:xfrm>
          <a:prstGeom prst="rect">
            <a:avLst/>
          </a:prstGeom>
        </p:spPr>
      </p:pic>
      <p:sp>
        <p:nvSpPr>
          <p:cNvPr id="11" name="TextBox 10"/>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Finance/Liquidity</a:t>
            </a:r>
          </a:p>
        </p:txBody>
      </p:sp>
      <p:sp>
        <p:nvSpPr>
          <p:cNvPr id="14" name="Text Placeholder 2"/>
          <p:cNvSpPr>
            <a:spLocks noGrp="1"/>
          </p:cNvSpPr>
          <p:nvPr>
            <p:ph type="body" sz="quarter" idx="4294967295"/>
          </p:nvPr>
        </p:nvSpPr>
        <p:spPr>
          <a:xfrm>
            <a:off x="451485" y="1464816"/>
            <a:ext cx="7929035" cy="1134949"/>
          </a:xfrm>
          <a:prstGeom prst="rect">
            <a:avLst/>
          </a:prstGeom>
        </p:spPr>
        <p:txBody>
          <a:bodyPr>
            <a:normAutofit/>
          </a:bodyPr>
          <a:lstStyle/>
          <a:p>
            <a:pPr marL="287338" indent="-287338">
              <a:lnSpc>
                <a:spcPct val="100000"/>
              </a:lnSpc>
              <a:tabLst>
                <a:tab pos="287338" algn="l"/>
              </a:tabLst>
            </a:pPr>
            <a:r>
              <a:rPr lang="en-US" sz="1500" dirty="0" smtClean="0"/>
              <a:t>Fund Balance levels have continued to increase since the end of the Great Recession, which has increased median levels. TN counties tend to have higher fund balance levels due to higher debt burdens. </a:t>
            </a:r>
            <a:endParaRPr lang="en-US" sz="1500" dirty="0"/>
          </a:p>
        </p:txBody>
      </p:sp>
      <p:sp>
        <p:nvSpPr>
          <p:cNvPr id="15" name="TextBox 14"/>
          <p:cNvSpPr txBox="1"/>
          <p:nvPr/>
        </p:nvSpPr>
        <p:spPr>
          <a:xfrm>
            <a:off x="2050836" y="6343856"/>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t>
            </a:r>
            <a:r>
              <a:rPr lang="en-US" sz="1000" i="1" dirty="0" smtClean="0">
                <a:solidFill>
                  <a:srgbClr val="373637"/>
                </a:solidFill>
              </a:rPr>
              <a:t>available.</a:t>
            </a:r>
            <a:endParaRPr lang="en-US" sz="1000" i="1" dirty="0">
              <a:solidFill>
                <a:srgbClr val="373637"/>
              </a:solidFill>
            </a:endParaRPr>
          </a:p>
        </p:txBody>
      </p:sp>
    </p:spTree>
    <p:extLst>
      <p:ext uri="{BB962C8B-B14F-4D97-AF65-F5344CB8AC3E}">
        <p14:creationId xmlns:p14="http://schemas.microsoft.com/office/powerpoint/2010/main" val="1621355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a:t>Unassigned General Fund Balance as a % of General Fund Revenues</a:t>
            </a:r>
          </a:p>
        </p:txBody>
      </p:sp>
      <p:grpSp>
        <p:nvGrpSpPr>
          <p:cNvPr id="3" name="Group 2"/>
          <p:cNvGrpSpPr/>
          <p:nvPr/>
        </p:nvGrpSpPr>
        <p:grpSpPr>
          <a:xfrm>
            <a:off x="711948" y="1635124"/>
            <a:ext cx="7400926" cy="4945480"/>
            <a:chOff x="711948" y="1658796"/>
            <a:chExt cx="7400926" cy="4945480"/>
          </a:xfrm>
        </p:grpSpPr>
        <p:graphicFrame>
          <p:nvGraphicFramePr>
            <p:cNvPr id="9" name="Chart 8"/>
            <p:cNvGraphicFramePr>
              <a:graphicFrameLocks/>
            </p:cNvGraphicFramePr>
            <p:nvPr>
              <p:extLst>
                <p:ext uri="{D42A27DB-BD31-4B8C-83A1-F6EECF244321}">
                  <p14:modId xmlns:p14="http://schemas.microsoft.com/office/powerpoint/2010/main" val="4207337575"/>
                </p:ext>
              </p:extLst>
            </p:nvPr>
          </p:nvGraphicFramePr>
          <p:xfrm>
            <a:off x="711948" y="1658796"/>
            <a:ext cx="7400926" cy="494548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5"/>
            <p:cNvSpPr txBox="1"/>
            <p:nvPr/>
          </p:nvSpPr>
          <p:spPr>
            <a:xfrm rot="16200000">
              <a:off x="5710098" y="4729525"/>
              <a:ext cx="542956"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p:txBody>
        </p:sp>
        <p:sp>
          <p:nvSpPr>
            <p:cNvPr id="13" name="TextBox 6"/>
            <p:cNvSpPr txBox="1"/>
            <p:nvPr/>
          </p:nvSpPr>
          <p:spPr>
            <a:xfrm rot="16200000">
              <a:off x="5938880" y="4758177"/>
              <a:ext cx="493064"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357488" y="2198965"/>
              <a:ext cx="722406" cy="518089"/>
            </a:xfrm>
            <a:prstGeom prst="rect">
              <a:avLst/>
            </a:prstGeom>
          </p:spPr>
        </p:pic>
      </p:grpSp>
      <p:sp>
        <p:nvSpPr>
          <p:cNvPr id="11" name="TextBox 10"/>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Finance/Liquidity</a:t>
            </a:r>
          </a:p>
        </p:txBody>
      </p:sp>
      <p:sp>
        <p:nvSpPr>
          <p:cNvPr id="14" name="TextBox 13"/>
          <p:cNvSpPr txBox="1"/>
          <p:nvPr/>
        </p:nvSpPr>
        <p:spPr>
          <a:xfrm>
            <a:off x="2050836" y="6343856"/>
            <a:ext cx="7715363" cy="236748"/>
          </a:xfrm>
          <a:prstGeom prst="rect">
            <a:avLst/>
          </a:prstGeom>
          <a:noFill/>
        </p:spPr>
        <p:txBody>
          <a:bodyPr wrap="square" lIns="82058" tIns="41029" rIns="82058" bIns="41029" rtlCol="0">
            <a:spAutoFit/>
          </a:bodyPr>
          <a:lstStyle/>
          <a:p>
            <a:r>
              <a:rPr lang="en-US" sz="1000" i="1" dirty="0">
                <a:solidFill>
                  <a:srgbClr val="373637"/>
                </a:solidFill>
              </a:rPr>
              <a:t>Source: Moody's Municipal Financial Ratio Analysis as of </a:t>
            </a:r>
            <a:r>
              <a:rPr lang="en-US" sz="1000" i="1" dirty="0" smtClean="0">
                <a:solidFill>
                  <a:srgbClr val="373637"/>
                </a:solidFill>
              </a:rPr>
              <a:t>FY17 </a:t>
            </a:r>
            <a:r>
              <a:rPr lang="en-US" sz="1000" i="1" dirty="0">
                <a:solidFill>
                  <a:srgbClr val="373637"/>
                </a:solidFill>
              </a:rPr>
              <a:t>or most recent </a:t>
            </a:r>
            <a:r>
              <a:rPr lang="en-US" sz="1000" i="1" dirty="0" smtClean="0">
                <a:solidFill>
                  <a:srgbClr val="373637"/>
                </a:solidFill>
              </a:rPr>
              <a:t>available.</a:t>
            </a:r>
            <a:endParaRPr lang="en-US" sz="1000" i="1" dirty="0">
              <a:solidFill>
                <a:srgbClr val="373637"/>
              </a:solidFill>
            </a:endParaRPr>
          </a:p>
        </p:txBody>
      </p:sp>
      <p:sp>
        <p:nvSpPr>
          <p:cNvPr id="15" name="Text Placeholder 2"/>
          <p:cNvSpPr>
            <a:spLocks noGrp="1"/>
          </p:cNvSpPr>
          <p:nvPr>
            <p:ph type="body" sz="quarter" idx="4294967295"/>
          </p:nvPr>
        </p:nvSpPr>
        <p:spPr>
          <a:xfrm>
            <a:off x="451485" y="1464816"/>
            <a:ext cx="7929035" cy="1134949"/>
          </a:xfrm>
          <a:prstGeom prst="rect">
            <a:avLst/>
          </a:prstGeom>
        </p:spPr>
        <p:txBody>
          <a:bodyPr>
            <a:normAutofit/>
          </a:bodyPr>
          <a:lstStyle/>
          <a:p>
            <a:pPr marL="287338" indent="-287338">
              <a:lnSpc>
                <a:spcPct val="100000"/>
              </a:lnSpc>
              <a:tabLst>
                <a:tab pos="287338" algn="l"/>
              </a:tabLst>
            </a:pPr>
            <a:r>
              <a:rPr lang="en-US" sz="1500" dirty="0" smtClean="0"/>
              <a:t>The County’s unassigned General Fund Balance, which is above its peer and rating groups, has contributed to its strong Aa1/AA+ ratings. </a:t>
            </a:r>
            <a:endParaRPr lang="en-US" sz="1500" dirty="0"/>
          </a:p>
        </p:txBody>
      </p:sp>
    </p:spTree>
    <p:extLst>
      <p:ext uri="{BB962C8B-B14F-4D97-AF65-F5344CB8AC3E}">
        <p14:creationId xmlns:p14="http://schemas.microsoft.com/office/powerpoint/2010/main" val="3965429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1485" y="1409378"/>
            <a:ext cx="7929035" cy="4165800"/>
          </a:xfrm>
        </p:spPr>
        <p:txBody>
          <a:bodyPr/>
          <a:lstStyle/>
          <a:p>
            <a:pPr marL="287338" indent="-287338">
              <a:lnSpc>
                <a:spcPct val="100000"/>
              </a:lnSpc>
              <a:tabLst>
                <a:tab pos="341313" algn="l"/>
              </a:tabLst>
            </a:pPr>
            <a:r>
              <a:rPr lang="en-US" sz="1400" dirty="0" smtClean="0"/>
              <a:t>The County’s debt as a % of the full value is higher than its peer group median. Tennessee counties issue debt for schools, and this results in higher debt ratios for Tennessee counties compared to counties in other states that do not issue school debt. </a:t>
            </a:r>
          </a:p>
          <a:p>
            <a:pPr marL="287338" indent="-287338">
              <a:lnSpc>
                <a:spcPct val="100000"/>
              </a:lnSpc>
              <a:tabLst>
                <a:tab pos="341313" algn="l"/>
              </a:tabLst>
            </a:pPr>
            <a:r>
              <a:rPr lang="en-US" sz="1400" dirty="0"/>
              <a:t>When considering overall debt in the community, including cities and/or school districts, the County’s overall debt is comparable to </a:t>
            </a:r>
            <a:r>
              <a:rPr lang="en-US" sz="1400" dirty="0" smtClean="0"/>
              <a:t>its </a:t>
            </a:r>
            <a:r>
              <a:rPr lang="en-US" sz="1400" dirty="0"/>
              <a:t>peers and its rating </a:t>
            </a:r>
            <a:r>
              <a:rPr lang="en-US" sz="1400" dirty="0" smtClean="0"/>
              <a:t>category.</a:t>
            </a:r>
            <a:endParaRPr lang="en-US" sz="1400" dirty="0"/>
          </a:p>
          <a:p>
            <a:pPr marL="287338" indent="-287338">
              <a:lnSpc>
                <a:spcPct val="100000"/>
              </a:lnSpc>
              <a:tabLst>
                <a:tab pos="341313" algn="l"/>
              </a:tabLst>
            </a:pPr>
            <a:endParaRPr lang="en-US" sz="1500" dirty="0" smtClean="0"/>
          </a:p>
          <a:p>
            <a:pPr marL="287338" indent="-287338">
              <a:lnSpc>
                <a:spcPct val="100000"/>
              </a:lnSpc>
              <a:tabLst>
                <a:tab pos="341313" algn="l"/>
              </a:tabLst>
            </a:pPr>
            <a:endParaRPr lang="en-US" sz="1500" dirty="0"/>
          </a:p>
          <a:p>
            <a:endParaRPr lang="en-US" dirty="0"/>
          </a:p>
        </p:txBody>
      </p:sp>
      <p:sp>
        <p:nvSpPr>
          <p:cNvPr id="2" name="Title 1"/>
          <p:cNvSpPr>
            <a:spLocks noGrp="1"/>
          </p:cNvSpPr>
          <p:nvPr>
            <p:ph type="title"/>
          </p:nvPr>
        </p:nvSpPr>
        <p:spPr/>
        <p:txBody>
          <a:bodyPr/>
          <a:lstStyle/>
          <a:p>
            <a:r>
              <a:rPr lang="en-US" dirty="0" smtClean="0"/>
              <a:t>Net </a:t>
            </a:r>
            <a:r>
              <a:rPr lang="en-US" dirty="0"/>
              <a:t>Debt as a % of Total Full Value </a:t>
            </a:r>
            <a:r>
              <a:rPr lang="en-US" dirty="0" smtClean="0"/>
              <a:t>(Appraised/Market)</a:t>
            </a:r>
            <a:endParaRPr lang="en-US" dirty="0"/>
          </a:p>
        </p:txBody>
      </p:sp>
      <p:sp>
        <p:nvSpPr>
          <p:cNvPr id="10" name="TextBox 9"/>
          <p:cNvSpPr txBox="1"/>
          <p:nvPr/>
        </p:nvSpPr>
        <p:spPr>
          <a:xfrm>
            <a:off x="2123890" y="6379947"/>
            <a:ext cx="4518957" cy="544524"/>
          </a:xfrm>
          <a:prstGeom prst="rect">
            <a:avLst/>
          </a:prstGeom>
          <a:noFill/>
        </p:spPr>
        <p:txBody>
          <a:bodyPr wrap="square" lIns="82058" tIns="41029" rIns="82058" bIns="41029" rtlCol="0">
            <a:spAutoFit/>
          </a:bodyPr>
          <a:lstStyle/>
          <a:p>
            <a:r>
              <a:rPr lang="en-US" sz="1000" i="1" dirty="0">
                <a:solidFill>
                  <a:srgbClr val="373637"/>
                </a:solidFill>
                <a:cs typeface="Arial" panose="020B0604020202020204" pitchFamily="34" charset="0"/>
              </a:rPr>
              <a:t>Source: Moody's MFRA </a:t>
            </a:r>
            <a:r>
              <a:rPr lang="en-US" sz="1000" i="1" dirty="0" smtClean="0">
                <a:solidFill>
                  <a:srgbClr val="373637"/>
                </a:solidFill>
                <a:cs typeface="Arial" panose="020B0604020202020204" pitchFamily="34" charset="0"/>
              </a:rPr>
              <a:t>Actual as </a:t>
            </a:r>
            <a:r>
              <a:rPr lang="en-US" sz="1000" i="1" dirty="0">
                <a:solidFill>
                  <a:srgbClr val="373637"/>
                </a:solidFill>
                <a:cs typeface="Arial" panose="020B0604020202020204" pitchFamily="34" charset="0"/>
              </a:rPr>
              <a:t>of FY17 or most recent available</a:t>
            </a:r>
            <a:r>
              <a:rPr lang="en-US" sz="1000" i="1" dirty="0" smtClean="0">
                <a:solidFill>
                  <a:srgbClr val="373637"/>
                </a:solidFill>
                <a:cs typeface="Arial" panose="020B0604020202020204" pitchFamily="34" charset="0"/>
              </a:rPr>
              <a:t>.</a:t>
            </a:r>
          </a:p>
          <a:p>
            <a:r>
              <a:rPr lang="en-US" sz="1000" i="1" dirty="0">
                <a:solidFill>
                  <a:srgbClr val="373637"/>
                </a:solidFill>
              </a:rPr>
              <a:t>*Cumberland County, NC and Blount County, TN as of 2013.</a:t>
            </a:r>
          </a:p>
          <a:p>
            <a:endParaRPr lang="en-US" sz="1000" i="1" dirty="0">
              <a:solidFill>
                <a:srgbClr val="373637"/>
              </a:solidFill>
              <a:cs typeface="Arial" panose="020B0604020202020204" pitchFamily="34" charset="0"/>
            </a:endParaRPr>
          </a:p>
        </p:txBody>
      </p:sp>
      <p:sp>
        <p:nvSpPr>
          <p:cNvPr id="11" name="TextBox 10"/>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Debt</a:t>
            </a:r>
          </a:p>
        </p:txBody>
      </p:sp>
      <p:grpSp>
        <p:nvGrpSpPr>
          <p:cNvPr id="4" name="Group 3"/>
          <p:cNvGrpSpPr/>
          <p:nvPr/>
        </p:nvGrpSpPr>
        <p:grpSpPr>
          <a:xfrm>
            <a:off x="165931" y="2617979"/>
            <a:ext cx="8172254" cy="4240021"/>
            <a:chOff x="208266" y="2262940"/>
            <a:chExt cx="7948568" cy="4001767"/>
          </a:xfrm>
        </p:grpSpPr>
        <p:graphicFrame>
          <p:nvGraphicFramePr>
            <p:cNvPr id="15" name="Chart 14"/>
            <p:cNvGraphicFramePr>
              <a:graphicFrameLocks/>
            </p:cNvGraphicFramePr>
            <p:nvPr>
              <p:extLst>
                <p:ext uri="{D42A27DB-BD31-4B8C-83A1-F6EECF244321}">
                  <p14:modId xmlns:p14="http://schemas.microsoft.com/office/powerpoint/2010/main" val="2161524180"/>
                </p:ext>
              </p:extLst>
            </p:nvPr>
          </p:nvGraphicFramePr>
          <p:xfrm>
            <a:off x="208266" y="2408277"/>
            <a:ext cx="7948568" cy="385643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1554631" y="2262940"/>
              <a:ext cx="722406" cy="518089"/>
            </a:xfrm>
            <a:prstGeom prst="rect">
              <a:avLst/>
            </a:prstGeom>
          </p:spPr>
        </p:pic>
      </p:grpSp>
    </p:spTree>
    <p:extLst>
      <p:ext uri="{BB962C8B-B14F-4D97-AF65-F5344CB8AC3E}">
        <p14:creationId xmlns:p14="http://schemas.microsoft.com/office/powerpoint/2010/main" val="1162694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Debt Service as a % of Operating Expenditures</a:t>
            </a:r>
            <a:endParaRPr lang="en-US" dirty="0"/>
          </a:p>
        </p:txBody>
      </p:sp>
      <p:grpSp>
        <p:nvGrpSpPr>
          <p:cNvPr id="3" name="Group 2"/>
          <p:cNvGrpSpPr/>
          <p:nvPr/>
        </p:nvGrpSpPr>
        <p:grpSpPr>
          <a:xfrm>
            <a:off x="694372" y="1611117"/>
            <a:ext cx="7400926" cy="4953000"/>
            <a:chOff x="694372" y="1611117"/>
            <a:chExt cx="7400926" cy="4953000"/>
          </a:xfrm>
        </p:grpSpPr>
        <p:graphicFrame>
          <p:nvGraphicFramePr>
            <p:cNvPr id="12" name="Chart 11"/>
            <p:cNvGraphicFramePr>
              <a:graphicFrameLocks/>
            </p:cNvGraphicFramePr>
            <p:nvPr>
              <p:extLst>
                <p:ext uri="{D42A27DB-BD31-4B8C-83A1-F6EECF244321}">
                  <p14:modId xmlns:p14="http://schemas.microsoft.com/office/powerpoint/2010/main" val="385245930"/>
                </p:ext>
              </p:extLst>
            </p:nvPr>
          </p:nvGraphicFramePr>
          <p:xfrm>
            <a:off x="694372" y="1611117"/>
            <a:ext cx="7400926"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3"/>
            <p:cNvSpPr txBox="1"/>
            <p:nvPr/>
          </p:nvSpPr>
          <p:spPr>
            <a:xfrm rot="16200000">
              <a:off x="3131055" y="4783436"/>
              <a:ext cx="561932" cy="1709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FY16</a:t>
              </a:r>
              <a:endParaRPr lang="en-US" sz="1000" b="1" dirty="0">
                <a:solidFill>
                  <a:schemeClr val="tx1"/>
                </a:solidFill>
                <a:latin typeface="Arial" panose="020B0604020202020204" pitchFamily="34" charset="0"/>
                <a:cs typeface="Arial" panose="020B0604020202020204" pitchFamily="34" charset="0"/>
              </a:endParaRPr>
            </a:p>
          </p:txBody>
        </p:sp>
        <p:sp>
          <p:nvSpPr>
            <p:cNvPr id="11" name="TextBox 4"/>
            <p:cNvSpPr txBox="1"/>
            <p:nvPr/>
          </p:nvSpPr>
          <p:spPr>
            <a:xfrm rot="16200000">
              <a:off x="3354652" y="4730812"/>
              <a:ext cx="561931"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smtClean="0">
                  <a:solidFill>
                    <a:schemeClr val="tx1"/>
                  </a:solidFill>
                  <a:latin typeface="Arial" panose="020B0604020202020204" pitchFamily="34" charset="0"/>
                  <a:cs typeface="Arial" panose="020B0604020202020204" pitchFamily="34" charset="0"/>
                </a:rPr>
                <a:t>FY17</a:t>
              </a:r>
              <a:endParaRPr lang="en-US" sz="1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337983" y="2180745"/>
              <a:ext cx="722406" cy="518089"/>
            </a:xfrm>
            <a:prstGeom prst="rect">
              <a:avLst/>
            </a:prstGeom>
          </p:spPr>
        </p:pic>
      </p:grpSp>
      <p:sp>
        <p:nvSpPr>
          <p:cNvPr id="9" name="TextBox 8"/>
          <p:cNvSpPr txBox="1"/>
          <p:nvPr/>
        </p:nvSpPr>
        <p:spPr>
          <a:xfrm>
            <a:off x="2002865" y="6327369"/>
            <a:ext cx="8572500" cy="236748"/>
          </a:xfrm>
          <a:prstGeom prst="rect">
            <a:avLst/>
          </a:prstGeom>
          <a:noFill/>
        </p:spPr>
        <p:txBody>
          <a:bodyPr wrap="square" lIns="82058" tIns="41029" rIns="82058" bIns="41029" rtlCol="0">
            <a:spAutoFit/>
          </a:bodyPr>
          <a:lstStyle/>
          <a:p>
            <a:r>
              <a:rPr lang="en-US" sz="1000" i="1" dirty="0">
                <a:solidFill>
                  <a:srgbClr val="373637"/>
                </a:solidFill>
                <a:cs typeface="Arial" panose="020B0604020202020204" pitchFamily="34" charset="0"/>
              </a:rPr>
              <a:t>Source: Moody's MFRA Actual/Estimated Population as of FY17 or most recent available.</a:t>
            </a:r>
          </a:p>
        </p:txBody>
      </p:sp>
      <p:sp>
        <p:nvSpPr>
          <p:cNvPr id="13" name="TextBox 12"/>
          <p:cNvSpPr txBox="1"/>
          <p:nvPr/>
        </p:nvSpPr>
        <p:spPr>
          <a:xfrm>
            <a:off x="6893859" y="19398"/>
            <a:ext cx="2178423" cy="510988"/>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ea typeface="Soleil" charset="0"/>
                <a:cs typeface="Soleil" charset="0"/>
              </a:rPr>
              <a:t>Category – Debt</a:t>
            </a:r>
          </a:p>
        </p:txBody>
      </p:sp>
      <p:sp>
        <p:nvSpPr>
          <p:cNvPr id="14" name="Text Placeholder 2"/>
          <p:cNvSpPr>
            <a:spLocks noGrp="1"/>
          </p:cNvSpPr>
          <p:nvPr>
            <p:ph type="body" sz="quarter" idx="4294967295"/>
          </p:nvPr>
        </p:nvSpPr>
        <p:spPr>
          <a:xfrm>
            <a:off x="451485" y="1464816"/>
            <a:ext cx="7929035" cy="4110361"/>
          </a:xfrm>
          <a:prstGeom prst="rect">
            <a:avLst/>
          </a:prstGeom>
        </p:spPr>
        <p:txBody>
          <a:bodyPr/>
          <a:lstStyle/>
          <a:p>
            <a:pPr marL="287338" indent="-287338">
              <a:lnSpc>
                <a:spcPct val="100000"/>
              </a:lnSpc>
              <a:tabLst>
                <a:tab pos="341313" algn="l"/>
              </a:tabLst>
            </a:pPr>
            <a:r>
              <a:rPr lang="en-US" sz="1500" dirty="0" smtClean="0"/>
              <a:t>Due to school debt, TN counties tend to have higher annual debt service payments (principal + interest).</a:t>
            </a:r>
            <a:endParaRPr lang="en-US" sz="1500" dirty="0"/>
          </a:p>
          <a:p>
            <a:endParaRPr lang="en-US" dirty="0"/>
          </a:p>
        </p:txBody>
      </p:sp>
    </p:spTree>
    <p:extLst>
      <p:ext uri="{BB962C8B-B14F-4D97-AF65-F5344CB8AC3E}">
        <p14:creationId xmlns:p14="http://schemas.microsoft.com/office/powerpoint/2010/main" val="448589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Summary of Key Credit Trends</a:t>
            </a:r>
            <a:endParaRPr lang="en-US" dirty="0"/>
          </a:p>
        </p:txBody>
      </p:sp>
      <p:pic>
        <p:nvPicPr>
          <p:cNvPr id="3" name="Picture 2"/>
          <p:cNvPicPr>
            <a:picLocks noChangeAspect="1"/>
          </p:cNvPicPr>
          <p:nvPr/>
        </p:nvPicPr>
        <p:blipFill>
          <a:blip r:embed="rId2"/>
          <a:stretch>
            <a:fillRect/>
          </a:stretch>
        </p:blipFill>
        <p:spPr>
          <a:xfrm>
            <a:off x="451486" y="1695582"/>
            <a:ext cx="8151982" cy="3378442"/>
          </a:xfrm>
          <a:prstGeom prst="rect">
            <a:avLst/>
          </a:prstGeom>
        </p:spPr>
      </p:pic>
    </p:spTree>
    <p:extLst>
      <p:ext uri="{BB962C8B-B14F-4D97-AF65-F5344CB8AC3E}">
        <p14:creationId xmlns:p14="http://schemas.microsoft.com/office/powerpoint/2010/main" val="79990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latin typeface="Arial" panose="020B0604020202020204" pitchFamily="34" charset="0"/>
                <a:cs typeface="Arial" panose="020B0604020202020204" pitchFamily="34" charset="0"/>
              </a:rPr>
              <a:t>Table of Contents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a:xfrm>
            <a:off x="450850" y="1447799"/>
            <a:ext cx="8147050" cy="3089031"/>
          </a:xfrm>
        </p:spPr>
        <p:txBody>
          <a:bodyPr>
            <a:normAutofit/>
          </a:bodyPr>
          <a:lstStyle/>
          <a:p>
            <a:pPr marL="341313" indent="-341313">
              <a:buClr>
                <a:schemeClr val="accent1"/>
              </a:buClr>
            </a:pPr>
            <a:r>
              <a:rPr lang="en-US" sz="1800" dirty="0" smtClean="0"/>
              <a:t>Knox County Debt and Credit Overview</a:t>
            </a:r>
          </a:p>
          <a:p>
            <a:pPr marL="341313" indent="-341313"/>
            <a:r>
              <a:rPr lang="en-US" sz="1800" dirty="0" smtClean="0"/>
              <a:t>Rating </a:t>
            </a:r>
            <a:r>
              <a:rPr lang="en-US" sz="1800" dirty="0"/>
              <a:t>Agency </a:t>
            </a:r>
            <a:r>
              <a:rPr lang="en-US" sz="1800" dirty="0" smtClean="0"/>
              <a:t>Considerations (Moody’s &amp; S&amp;P Global)</a:t>
            </a:r>
          </a:p>
          <a:p>
            <a:pPr marL="341313" indent="-341313">
              <a:buClr>
                <a:schemeClr val="accent1">
                  <a:lumMod val="75000"/>
                </a:schemeClr>
              </a:buClr>
            </a:pPr>
            <a:r>
              <a:rPr lang="en-US" sz="1800" dirty="0" smtClean="0"/>
              <a:t>Key </a:t>
            </a:r>
            <a:r>
              <a:rPr lang="en-US" sz="1800" dirty="0"/>
              <a:t>Credit Metrics: How </a:t>
            </a:r>
            <a:r>
              <a:rPr lang="en-US" sz="1800" dirty="0" smtClean="0"/>
              <a:t>Knox County, TN Compares</a:t>
            </a:r>
            <a:endParaRPr lang="en-US" sz="1800" dirty="0"/>
          </a:p>
          <a:p>
            <a:pPr marL="341313" indent="-341313">
              <a:buClr>
                <a:schemeClr val="accent4">
                  <a:lumMod val="75000"/>
                </a:schemeClr>
              </a:buClr>
            </a:pPr>
            <a:r>
              <a:rPr lang="en-US" sz="1800" dirty="0" smtClean="0"/>
              <a:t>Detailed Peer </a:t>
            </a:r>
            <a:r>
              <a:rPr lang="en-US" sz="1800" dirty="0"/>
              <a:t>Group </a:t>
            </a:r>
            <a:r>
              <a:rPr lang="en-US" sz="1800" dirty="0" smtClean="0"/>
              <a:t>Comparisons</a:t>
            </a:r>
          </a:p>
          <a:p>
            <a:pPr marL="341313" indent="-341313">
              <a:buClr>
                <a:schemeClr val="accent1"/>
              </a:buClr>
            </a:pPr>
            <a:r>
              <a:rPr lang="en-US" sz="1800" dirty="0" smtClean="0"/>
              <a:t>Appendix</a:t>
            </a:r>
            <a:endParaRPr lang="en-US" sz="1800" dirty="0"/>
          </a:p>
        </p:txBody>
      </p:sp>
    </p:spTree>
    <p:extLst>
      <p:ext uri="{BB962C8B-B14F-4D97-AF65-F5344CB8AC3E}">
        <p14:creationId xmlns:p14="http://schemas.microsoft.com/office/powerpoint/2010/main" val="3577657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1958"/>
            <a:ext cx="7772400" cy="803297"/>
          </a:xfrm>
        </p:spPr>
        <p:txBody>
          <a:bodyPr/>
          <a:lstStyle/>
          <a:p>
            <a:r>
              <a:rPr lang="en-US" dirty="0" smtClean="0">
                <a:latin typeface="Arial" panose="020B0604020202020204" pitchFamily="34" charset="0"/>
                <a:cs typeface="Arial" panose="020B0604020202020204" pitchFamily="34" charset="0"/>
              </a:rPr>
              <a:t>Thank You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47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4958" y="3200207"/>
            <a:ext cx="7772400" cy="982961"/>
          </a:xfrm>
        </p:spPr>
        <p:txBody>
          <a:bodyPr/>
          <a:lstStyle/>
          <a:p>
            <a:r>
              <a:rPr lang="en-US" dirty="0" smtClean="0">
                <a:latin typeface="Arial" panose="020B0604020202020204" pitchFamily="34" charset="0"/>
                <a:cs typeface="Arial" panose="020B0604020202020204" pitchFamily="34" charset="0"/>
              </a:rPr>
              <a:t>Appendix A – Moody’s Updates &amp; Scorecard data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9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Outlook for Local Governments</a:t>
            </a:r>
            <a:endParaRPr lang="en-US" dirty="0"/>
          </a:p>
        </p:txBody>
      </p:sp>
      <p:sp>
        <p:nvSpPr>
          <p:cNvPr id="3" name="Text Placeholder 2"/>
          <p:cNvSpPr>
            <a:spLocks noGrp="1"/>
          </p:cNvSpPr>
          <p:nvPr>
            <p:ph type="body" sz="quarter" idx="12"/>
          </p:nvPr>
        </p:nvSpPr>
        <p:spPr>
          <a:xfrm>
            <a:off x="450850" y="1447799"/>
            <a:ext cx="8147050" cy="4346097"/>
          </a:xfrm>
        </p:spPr>
        <p:txBody>
          <a:bodyPr>
            <a:normAutofit lnSpcReduction="10000"/>
          </a:bodyPr>
          <a:lstStyle/>
          <a:p>
            <a:r>
              <a:rPr lang="en-US" sz="1600" dirty="0" smtClean="0"/>
              <a:t>Moody’s </a:t>
            </a:r>
            <a:r>
              <a:rPr lang="en-US" sz="1600" dirty="0"/>
              <a:t>maintains a stable outlook </a:t>
            </a:r>
            <a:r>
              <a:rPr lang="en-US" sz="1600" dirty="0" smtClean="0"/>
              <a:t>for US </a:t>
            </a:r>
            <a:r>
              <a:rPr lang="en-US" sz="1600" dirty="0"/>
              <a:t>local </a:t>
            </a:r>
            <a:r>
              <a:rPr lang="en-US" sz="1600" dirty="0" smtClean="0"/>
              <a:t>government sector in 2018</a:t>
            </a:r>
          </a:p>
          <a:p>
            <a:pPr lvl="1"/>
            <a:r>
              <a:rPr lang="en-US" sz="1200" dirty="0" smtClean="0"/>
              <a:t>Property tax revenue will continue to grow, albeit at a slower pace of 2%-4%</a:t>
            </a:r>
            <a:endParaRPr lang="en-US" sz="1200" dirty="0"/>
          </a:p>
          <a:p>
            <a:pPr lvl="1"/>
            <a:r>
              <a:rPr lang="en-US" sz="1200" dirty="0" smtClean="0"/>
              <a:t>Growing fund balances will support stable credit quality</a:t>
            </a:r>
          </a:p>
          <a:p>
            <a:pPr lvl="1"/>
            <a:r>
              <a:rPr lang="en-US" sz="1200" dirty="0" smtClean="0"/>
              <a:t>Municipal bankruptcies and defaults will remain the exception, not the rule</a:t>
            </a:r>
          </a:p>
          <a:p>
            <a:pPr lvl="1"/>
            <a:r>
              <a:rPr lang="en-US" sz="1200" dirty="0" smtClean="0"/>
              <a:t>Pockets of local governments face intensifying credit pressures</a:t>
            </a:r>
            <a:endParaRPr lang="en-US" sz="1200" dirty="0"/>
          </a:p>
          <a:p>
            <a:r>
              <a:rPr lang="en-US" sz="1600" dirty="0"/>
              <a:t>What could change the outlook?</a:t>
            </a:r>
          </a:p>
          <a:p>
            <a:pPr lvl="1"/>
            <a:r>
              <a:rPr lang="en-US" sz="1200" dirty="0"/>
              <a:t>To positive if </a:t>
            </a:r>
            <a:r>
              <a:rPr lang="en-US" sz="1200" dirty="0" smtClean="0"/>
              <a:t>property tax revenue growth of more than 4% coupled with the maintenance of operating reserves, lowered fixed costs and/or reduced leverage from debt and pensions</a:t>
            </a:r>
            <a:endParaRPr lang="en-US" sz="1200" dirty="0"/>
          </a:p>
          <a:p>
            <a:pPr lvl="1"/>
            <a:r>
              <a:rPr lang="en-US" sz="1200" dirty="0"/>
              <a:t>To negative </a:t>
            </a:r>
            <a:r>
              <a:rPr lang="en-US" sz="1200" dirty="0" smtClean="0"/>
              <a:t>if:</a:t>
            </a:r>
          </a:p>
          <a:p>
            <a:pPr lvl="2"/>
            <a:r>
              <a:rPr lang="en-US" sz="1200" dirty="0" smtClean="0"/>
              <a:t>Property tax revenue growth of less than 2%</a:t>
            </a:r>
          </a:p>
          <a:p>
            <a:pPr lvl="2"/>
            <a:r>
              <a:rPr lang="en-US" sz="1200" dirty="0" smtClean="0"/>
              <a:t>Property tax revenue growth of more than 2% that is outpaced by rising fixed costs or growth in leverage from debt and pensions</a:t>
            </a:r>
          </a:p>
          <a:p>
            <a:pPr lvl="2"/>
            <a:r>
              <a:rPr lang="en-US" sz="1200" dirty="0" smtClean="0"/>
              <a:t>Evidence of reduced willingness of local governments to pay debt service, as indicated by a significant increase in the number of issuers resorting to bankruptcy or default in the face of financial challenges</a:t>
            </a:r>
            <a:endParaRPr lang="en-US" sz="1200" dirty="0"/>
          </a:p>
        </p:txBody>
      </p:sp>
      <p:sp>
        <p:nvSpPr>
          <p:cNvPr id="4" name="TextBox 3"/>
          <p:cNvSpPr txBox="1"/>
          <p:nvPr/>
        </p:nvSpPr>
        <p:spPr>
          <a:xfrm>
            <a:off x="317501" y="6022885"/>
            <a:ext cx="8572500" cy="190581"/>
          </a:xfrm>
          <a:prstGeom prst="rect">
            <a:avLst/>
          </a:prstGeom>
          <a:noFill/>
        </p:spPr>
        <p:txBody>
          <a:bodyPr wrap="square" lIns="82058" tIns="41029" rIns="82058" bIns="41029" rtlCol="0">
            <a:spAutoFit/>
          </a:bodyPr>
          <a:lstStyle/>
          <a:p>
            <a:r>
              <a:rPr lang="en-US" sz="700" i="1" dirty="0">
                <a:solidFill>
                  <a:srgbClr val="373637"/>
                </a:solidFill>
                <a:latin typeface="Minion Pro" panose="02040503050306020203" pitchFamily="18" charset="0"/>
                <a:cs typeface="Arial" panose="020B0604020202020204" pitchFamily="34" charset="0"/>
              </a:rPr>
              <a:t>Source: Moody’s Report, </a:t>
            </a:r>
            <a:r>
              <a:rPr lang="en-US" sz="700" i="1" dirty="0" smtClean="0">
                <a:solidFill>
                  <a:srgbClr val="373637"/>
                </a:solidFill>
                <a:latin typeface="Minion Pro" panose="02040503050306020203" pitchFamily="18" charset="0"/>
                <a:cs typeface="Arial" panose="020B0604020202020204" pitchFamily="34" charset="0"/>
              </a:rPr>
              <a:t>“Local Governments – US: 2018 Outlook Stable as Tax Revenue Grows Slowly; Pressures Intensify for Some Issuers,” December 6, 2017</a:t>
            </a:r>
            <a:endParaRPr lang="en-US" sz="700" i="1" dirty="0">
              <a:solidFill>
                <a:srgbClr val="373637"/>
              </a:solidFill>
              <a:latin typeface="Minion Pro" panose="02040503050306020203" pitchFamily="18" charset="0"/>
              <a:cs typeface="Arial" panose="020B0604020202020204" pitchFamily="34" charset="0"/>
            </a:endParaRPr>
          </a:p>
        </p:txBody>
      </p:sp>
    </p:spTree>
    <p:extLst>
      <p:ext uri="{BB962C8B-B14F-4D97-AF65-F5344CB8AC3E}">
        <p14:creationId xmlns:p14="http://schemas.microsoft.com/office/powerpoint/2010/main" val="1563667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a:t>
            </a:r>
            <a:r>
              <a:rPr lang="en-US" dirty="0" smtClean="0">
                <a:solidFill>
                  <a:srgbClr val="373637"/>
                </a:solidFill>
              </a:rPr>
              <a:t>Local Government </a:t>
            </a:r>
            <a:r>
              <a:rPr lang="en-US" dirty="0" smtClean="0"/>
              <a:t>Methodology Latest Updates</a:t>
            </a:r>
            <a:endParaRPr lang="en-US" dirty="0"/>
          </a:p>
        </p:txBody>
      </p:sp>
      <p:sp>
        <p:nvSpPr>
          <p:cNvPr id="3" name="Text Placeholder 2"/>
          <p:cNvSpPr>
            <a:spLocks noGrp="1"/>
          </p:cNvSpPr>
          <p:nvPr>
            <p:ph type="body" sz="quarter" idx="12"/>
          </p:nvPr>
        </p:nvSpPr>
        <p:spPr>
          <a:xfrm>
            <a:off x="450850" y="1447800"/>
            <a:ext cx="8147050" cy="3906520"/>
          </a:xfrm>
        </p:spPr>
        <p:txBody>
          <a:bodyPr>
            <a:normAutofit fontScale="85000" lnSpcReduction="20000"/>
          </a:bodyPr>
          <a:lstStyle/>
          <a:p>
            <a:r>
              <a:rPr lang="en-US" sz="1800" dirty="0">
                <a:solidFill>
                  <a:srgbClr val="373637"/>
                </a:solidFill>
              </a:rPr>
              <a:t>Moody’s current rating methodology for local government general obligation bonds, focusing on:</a:t>
            </a:r>
          </a:p>
          <a:p>
            <a:pPr lvl="1">
              <a:spcAft>
                <a:spcPts val="538"/>
              </a:spcAft>
            </a:pPr>
            <a:r>
              <a:rPr lang="en-US" sz="1400" dirty="0">
                <a:solidFill>
                  <a:srgbClr val="373637"/>
                </a:solidFill>
              </a:rPr>
              <a:t>Ratings scorecard to provide transparency to the rating process</a:t>
            </a:r>
          </a:p>
          <a:p>
            <a:pPr lvl="1">
              <a:spcAft>
                <a:spcPts val="538"/>
              </a:spcAft>
            </a:pPr>
            <a:r>
              <a:rPr lang="en-US" sz="1400" dirty="0">
                <a:solidFill>
                  <a:srgbClr val="373637"/>
                </a:solidFill>
              </a:rPr>
              <a:t>Increases to the weighting of the Debt/Pensions score</a:t>
            </a:r>
          </a:p>
          <a:p>
            <a:pPr lvl="1">
              <a:spcAft>
                <a:spcPts val="538"/>
              </a:spcAft>
            </a:pPr>
            <a:r>
              <a:rPr lang="en-US" sz="1400" dirty="0">
                <a:solidFill>
                  <a:srgbClr val="373637"/>
                </a:solidFill>
              </a:rPr>
              <a:t>Decreases to the weighting of the Economy/Tax Base score</a:t>
            </a:r>
          </a:p>
          <a:p>
            <a:r>
              <a:rPr lang="en-US" sz="1800" dirty="0">
                <a:solidFill>
                  <a:srgbClr val="373637"/>
                </a:solidFill>
              </a:rPr>
              <a:t>The methodology impacts local government debt that is secured by a general obligation pledge, and includes the following entities:</a:t>
            </a:r>
          </a:p>
          <a:p>
            <a:pPr lvl="1">
              <a:spcAft>
                <a:spcPts val="538"/>
              </a:spcAft>
            </a:pPr>
            <a:r>
              <a:rPr lang="en-US" sz="1400" dirty="0">
                <a:solidFill>
                  <a:srgbClr val="373637"/>
                </a:solidFill>
              </a:rPr>
              <a:t>Cities (includes towns, villages, townships, boroughs)</a:t>
            </a:r>
          </a:p>
          <a:p>
            <a:pPr lvl="1">
              <a:spcAft>
                <a:spcPts val="538"/>
              </a:spcAft>
            </a:pPr>
            <a:r>
              <a:rPr lang="en-US" sz="1400" dirty="0">
                <a:solidFill>
                  <a:srgbClr val="373637"/>
                </a:solidFill>
              </a:rPr>
              <a:t>Counties</a:t>
            </a:r>
          </a:p>
          <a:p>
            <a:pPr lvl="1">
              <a:spcAft>
                <a:spcPts val="538"/>
              </a:spcAft>
            </a:pPr>
            <a:r>
              <a:rPr lang="en-US" sz="1400" dirty="0">
                <a:solidFill>
                  <a:srgbClr val="373637"/>
                </a:solidFill>
              </a:rPr>
              <a:t>School Districts</a:t>
            </a:r>
          </a:p>
          <a:p>
            <a:pPr lvl="1">
              <a:spcAft>
                <a:spcPts val="538"/>
              </a:spcAft>
            </a:pPr>
            <a:r>
              <a:rPr lang="en-US" sz="1400" dirty="0">
                <a:solidFill>
                  <a:srgbClr val="373637"/>
                </a:solidFill>
              </a:rPr>
              <a:t>Special Districts (includes: water, sewer, or electric utilities, libraries, parks, community colleges, or community development districts, among others)</a:t>
            </a:r>
          </a:p>
        </p:txBody>
      </p:sp>
      <p:sp>
        <p:nvSpPr>
          <p:cNvPr id="4" name="TextBox 3"/>
          <p:cNvSpPr txBox="1"/>
          <p:nvPr/>
        </p:nvSpPr>
        <p:spPr>
          <a:xfrm>
            <a:off x="317501" y="6022885"/>
            <a:ext cx="8572500" cy="190581"/>
          </a:xfrm>
          <a:prstGeom prst="rect">
            <a:avLst/>
          </a:prstGeom>
          <a:noFill/>
        </p:spPr>
        <p:txBody>
          <a:bodyPr wrap="square" lIns="82058" tIns="41029" rIns="82058" bIns="41029" rtlCol="0">
            <a:spAutoFit/>
          </a:bodyPr>
          <a:lstStyle/>
          <a:p>
            <a:r>
              <a:rPr lang="en-US" sz="700" i="1" dirty="0">
                <a:solidFill>
                  <a:srgbClr val="373637"/>
                </a:solidFill>
                <a:latin typeface="Minion Pro" panose="02040503050306020203" pitchFamily="18" charset="0"/>
                <a:cs typeface="Arial" panose="020B0604020202020204" pitchFamily="34" charset="0"/>
              </a:rPr>
              <a:t>Source: Moody’s Report, “US Local Government General Obligation Bond Methodology Request for Comment,” August 14, 2013.</a:t>
            </a:r>
          </a:p>
        </p:txBody>
      </p:sp>
    </p:spTree>
    <p:extLst>
      <p:ext uri="{BB962C8B-B14F-4D97-AF65-F5344CB8AC3E}">
        <p14:creationId xmlns:p14="http://schemas.microsoft.com/office/powerpoint/2010/main" val="419283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Rating Scorecard Calculations</a:t>
            </a:r>
            <a:endParaRPr lang="en-US" dirty="0"/>
          </a:p>
        </p:txBody>
      </p:sp>
      <p:sp>
        <p:nvSpPr>
          <p:cNvPr id="4" name="TextBox 3"/>
          <p:cNvSpPr txBox="1"/>
          <p:nvPr/>
        </p:nvSpPr>
        <p:spPr>
          <a:xfrm>
            <a:off x="451485" y="5679099"/>
            <a:ext cx="8572500" cy="544524"/>
          </a:xfrm>
          <a:prstGeom prst="rect">
            <a:avLst/>
          </a:prstGeom>
          <a:noFill/>
        </p:spPr>
        <p:txBody>
          <a:bodyPr wrap="square" lIns="82058" tIns="41029" rIns="82058" bIns="41029" rtlCol="0">
            <a:spAutoFit/>
          </a:bodyPr>
          <a:lstStyle/>
          <a:p>
            <a:r>
              <a:rPr lang="en-US" sz="1000" i="1" dirty="0">
                <a:solidFill>
                  <a:srgbClr val="373637"/>
                </a:solidFill>
                <a:cs typeface="Arial" panose="020B0604020202020204" pitchFamily="34" charset="0"/>
              </a:rPr>
              <a:t>Source: Moody’s Methodology, “US Local Government General Obligation Debt,” </a:t>
            </a:r>
            <a:r>
              <a:rPr lang="en-US" sz="1000" i="1" dirty="0" smtClean="0">
                <a:solidFill>
                  <a:srgbClr val="373637"/>
                </a:solidFill>
                <a:cs typeface="Arial" panose="020B0604020202020204" pitchFamily="34" charset="0"/>
              </a:rPr>
              <a:t>December 16, 2016.</a:t>
            </a:r>
          </a:p>
          <a:p>
            <a:endParaRPr lang="en-US" sz="1000" i="1" dirty="0">
              <a:solidFill>
                <a:srgbClr val="373637"/>
              </a:solidFill>
              <a:cs typeface="Arial" panose="020B0604020202020204" pitchFamily="34" charset="0"/>
            </a:endParaRPr>
          </a:p>
          <a:p>
            <a:r>
              <a:rPr lang="en-US" sz="1000" dirty="0" smtClean="0">
                <a:solidFill>
                  <a:srgbClr val="373637"/>
                </a:solidFill>
                <a:cs typeface="Arial" panose="020B0604020202020204" pitchFamily="34" charset="0"/>
              </a:rPr>
              <a:t>*Moody’s prepares their own </a:t>
            </a:r>
            <a:r>
              <a:rPr lang="en-US" sz="1000" dirty="0"/>
              <a:t>Adjusted Net Pension </a:t>
            </a:r>
            <a:r>
              <a:rPr lang="en-US" sz="1000" dirty="0" smtClean="0"/>
              <a:t>Liability (ANPL).</a:t>
            </a:r>
            <a:endParaRPr lang="en-US" sz="1000" dirty="0">
              <a:solidFill>
                <a:srgbClr val="373637"/>
              </a:solidFill>
              <a:cs typeface="Arial" panose="020B0604020202020204" pitchFamily="34" charset="0"/>
            </a:endParaRPr>
          </a:p>
        </p:txBody>
      </p:sp>
      <p:graphicFrame>
        <p:nvGraphicFramePr>
          <p:cNvPr id="3" name="Table 2"/>
          <p:cNvGraphicFramePr>
            <a:graphicFrameLocks noGrp="1"/>
          </p:cNvGraphicFramePr>
          <p:nvPr>
            <p:extLst/>
          </p:nvPr>
        </p:nvGraphicFramePr>
        <p:xfrm>
          <a:off x="544287" y="1493356"/>
          <a:ext cx="7935684" cy="4145280"/>
        </p:xfrm>
        <a:graphic>
          <a:graphicData uri="http://schemas.openxmlformats.org/drawingml/2006/table">
            <a:tbl>
              <a:tblPr firstRow="1" bandRow="1">
                <a:tableStyleId>{2D5ABB26-0587-4C30-8999-92F81FD0307C}</a:tableStyleId>
              </a:tblPr>
              <a:tblGrid>
                <a:gridCol w="2180984"/>
                <a:gridCol w="4061011"/>
                <a:gridCol w="1693689"/>
              </a:tblGrid>
              <a:tr h="274320">
                <a:tc gridSpan="3">
                  <a:txBody>
                    <a:bodyPr/>
                    <a:lstStyle/>
                    <a:p>
                      <a:pPr algn="ctr"/>
                      <a:r>
                        <a:rPr lang="en-US" sz="1400" b="1" dirty="0" smtClean="0">
                          <a:solidFill>
                            <a:schemeClr val="bg1"/>
                          </a:solidFill>
                        </a:rPr>
                        <a:t>Scorecard</a:t>
                      </a:r>
                      <a:r>
                        <a:rPr lang="en-US" sz="1400" b="1" baseline="0" dirty="0" smtClean="0">
                          <a:solidFill>
                            <a:schemeClr val="bg1"/>
                          </a:solidFill>
                        </a:rPr>
                        <a:t> Factor and Weights</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l"/>
                      <a:r>
                        <a:rPr lang="en-US" sz="1200" b="1" dirty="0" smtClean="0"/>
                        <a:t>Broad</a:t>
                      </a:r>
                      <a:r>
                        <a:rPr lang="en-US" sz="1200" b="1" baseline="0" dirty="0" smtClean="0"/>
                        <a:t> Rating Factor</a:t>
                      </a:r>
                      <a:endParaRPr lang="en-US"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1200" b="1" dirty="0" smtClean="0"/>
                        <a:t>Rating Subfactor</a:t>
                      </a:r>
                      <a:endParaRPr lang="en-US"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200" b="1" dirty="0" smtClean="0"/>
                        <a:t>Subfactor</a:t>
                      </a:r>
                      <a:r>
                        <a:rPr lang="en-US" sz="1200" b="1" baseline="0" dirty="0" smtClean="0"/>
                        <a:t> Weighting</a:t>
                      </a:r>
                      <a:endParaRPr lang="en-US" sz="1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74320">
                <a:tc>
                  <a:txBody>
                    <a:bodyPr/>
                    <a:lstStyle/>
                    <a:p>
                      <a:r>
                        <a:rPr lang="en-US" sz="1200" dirty="0" smtClean="0"/>
                        <a:t>Economy/Tax</a:t>
                      </a:r>
                      <a:r>
                        <a:rPr lang="en-US" sz="1200" baseline="0" dirty="0" smtClean="0"/>
                        <a:t> Base</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Tax Base Size </a:t>
                      </a:r>
                      <a:r>
                        <a:rPr lang="en-US" sz="1200" i="1" dirty="0" smtClean="0"/>
                        <a:t>(Full Value or Appraised/Market</a:t>
                      </a:r>
                      <a:r>
                        <a:rPr lang="en-US" sz="1200" i="1" baseline="0" dirty="0" smtClean="0"/>
                        <a:t> Value</a:t>
                      </a:r>
                      <a:r>
                        <a:rPr lang="en-US" sz="1200" i="1" dirty="0" smtClean="0"/>
                        <a:t>)</a:t>
                      </a:r>
                      <a:endParaRPr lang="en-US" sz="1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10%</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Economy/Tax</a:t>
                      </a:r>
                      <a:r>
                        <a:rPr lang="en-US" sz="1200" baseline="0" dirty="0" smtClean="0"/>
                        <a:t> Base</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Full</a:t>
                      </a:r>
                      <a:r>
                        <a:rPr lang="en-US" sz="1200" baseline="0" dirty="0" smtClean="0"/>
                        <a:t> Value Per Capita</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Economy/Tax</a:t>
                      </a:r>
                      <a:r>
                        <a:rPr lang="en-US" sz="1200" baseline="0" dirty="0" smtClean="0"/>
                        <a:t> Base</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Wealth (Median Family Income)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Finances</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Fund</a:t>
                      </a:r>
                      <a:r>
                        <a:rPr lang="en-US" sz="1200" baseline="0" dirty="0" smtClean="0"/>
                        <a:t> Balance (% of Revenues)</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Finances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Fund Balance Trend (5-year Change)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Finances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Cash Balance (%</a:t>
                      </a:r>
                      <a:r>
                        <a:rPr lang="en-US" sz="1200" baseline="0" dirty="0" smtClean="0"/>
                        <a:t> of Revenues)</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Finances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Cash Balance Trend (5-year</a:t>
                      </a:r>
                      <a:r>
                        <a:rPr lang="en-US" sz="1200" baseline="0" dirty="0" smtClean="0"/>
                        <a:t> Change)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Management</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Institutional</a:t>
                      </a:r>
                      <a:r>
                        <a:rPr lang="en-US" sz="1200" baseline="0" dirty="0" smtClean="0"/>
                        <a:t> Framework</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Management</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Operating History</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smtClean="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200" dirty="0" smtClean="0"/>
                        <a:t>Debt/Pensions</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Debt to Full Value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Debt/Pensions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Debt to Revenue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Debt/Pensions*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Moody’s ANPL (3-year Average)</a:t>
                      </a:r>
                      <a:r>
                        <a:rPr lang="en-US" sz="1200" baseline="0" dirty="0" smtClean="0"/>
                        <a:t> to Full Value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Debt/Pensions*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Moody’s ANPL (3-year Average)</a:t>
                      </a:r>
                      <a:r>
                        <a:rPr lang="en-US" sz="1200" baseline="0" dirty="0" smtClean="0"/>
                        <a:t> to Revenue</a:t>
                      </a: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smtClean="0"/>
                        <a:t>5%</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9166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Scorecard</a:t>
            </a:r>
            <a:endParaRPr lang="en-US" dirty="0"/>
          </a:p>
        </p:txBody>
      </p:sp>
      <p:sp>
        <p:nvSpPr>
          <p:cNvPr id="3" name="Text Placeholder 2"/>
          <p:cNvSpPr>
            <a:spLocks noGrp="1"/>
          </p:cNvSpPr>
          <p:nvPr>
            <p:ph type="body" sz="quarter" idx="12"/>
          </p:nvPr>
        </p:nvSpPr>
        <p:spPr/>
        <p:txBody>
          <a:bodyPr>
            <a:normAutofit/>
          </a:bodyPr>
          <a:lstStyle/>
          <a:p>
            <a:pPr marL="341313" indent="-341313"/>
            <a:r>
              <a:rPr lang="en-US" sz="1500" dirty="0"/>
              <a:t>The final scores for each metric are assigned a numerical value, and averaged according to their individual </a:t>
            </a:r>
            <a:r>
              <a:rPr lang="en-US" sz="1500" dirty="0" smtClean="0"/>
              <a:t>weighting.</a:t>
            </a:r>
            <a:endParaRPr lang="en-US" sz="1500" dirty="0"/>
          </a:p>
          <a:p>
            <a:pPr marL="341313" indent="-341313"/>
            <a:r>
              <a:rPr lang="en-US" sz="1500" dirty="0"/>
              <a:t>The final value produces an indicated </a:t>
            </a:r>
            <a:r>
              <a:rPr lang="en-US" sz="1500" dirty="0" smtClean="0"/>
              <a:t>rating.</a:t>
            </a:r>
            <a:endParaRPr lang="en-US" sz="1500" dirty="0"/>
          </a:p>
        </p:txBody>
      </p:sp>
      <p:graphicFrame>
        <p:nvGraphicFramePr>
          <p:cNvPr id="4" name="Table 3"/>
          <p:cNvGraphicFramePr>
            <a:graphicFrameLocks noGrp="1"/>
          </p:cNvGraphicFramePr>
          <p:nvPr>
            <p:extLst/>
          </p:nvPr>
        </p:nvGraphicFramePr>
        <p:xfrm>
          <a:off x="450850" y="2728822"/>
          <a:ext cx="8308273" cy="609600"/>
        </p:xfrm>
        <a:graphic>
          <a:graphicData uri="http://schemas.openxmlformats.org/drawingml/2006/table">
            <a:tbl>
              <a:tblPr firstRow="1" bandRow="1">
                <a:tableStyleId>{85BE263C-DBD7-4A20-BB59-AAB30ACAA65A}</a:tableStyleId>
              </a:tblPr>
              <a:tblGrid>
                <a:gridCol w="1736929"/>
                <a:gridCol w="1095224"/>
                <a:gridCol w="1095224"/>
                <a:gridCol w="1095224"/>
                <a:gridCol w="1095224"/>
                <a:gridCol w="1095224"/>
                <a:gridCol w="1095224"/>
              </a:tblGrid>
              <a:tr h="274320">
                <a:tc>
                  <a:txBody>
                    <a:bodyPr/>
                    <a:lstStyle/>
                    <a:p>
                      <a:r>
                        <a:rPr lang="en-US" sz="1400" dirty="0" smtClean="0"/>
                        <a:t>Rating Category</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err="1" smtClean="0"/>
                        <a:t>Aaa</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Aa</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A</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Baa</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Ba</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B &amp; Below</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r>
              <a:tr h="274320">
                <a:tc>
                  <a:txBody>
                    <a:bodyPr/>
                    <a:lstStyle/>
                    <a:p>
                      <a:r>
                        <a:rPr lang="en-US" sz="1400" dirty="0" smtClean="0"/>
                        <a:t>Numerical Score</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1</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2</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3</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4</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5</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smtClean="0"/>
                        <a:t>6</a:t>
                      </a:r>
                      <a:endParaRPr lang="en-US" sz="1400" dirty="0"/>
                    </a:p>
                  </a:txBody>
                  <a:tcPr>
                    <a:lnL>
                      <a:noFill/>
                    </a:lnL>
                    <a:lnR>
                      <a:noFill/>
                    </a:lnR>
                    <a:lnT w="25400" cmpd="sng">
                      <a:noFill/>
                    </a:lnT>
                    <a:lnB w="25400" cmpd="sng">
                      <a:noFill/>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nvPr>
        </p:nvGraphicFramePr>
        <p:xfrm>
          <a:off x="1264285" y="3640016"/>
          <a:ext cx="3130550" cy="2659410"/>
        </p:xfrm>
        <a:graphic>
          <a:graphicData uri="http://schemas.openxmlformats.org/drawingml/2006/table">
            <a:tbl>
              <a:tblPr firstRow="1" bandRow="1">
                <a:tableStyleId>{72833802-FEF1-4C79-8D5D-14CF1EAF98D9}</a:tableStyleId>
              </a:tblPr>
              <a:tblGrid>
                <a:gridCol w="1565275"/>
                <a:gridCol w="1565275"/>
              </a:tblGrid>
              <a:tr h="464850">
                <a:tc>
                  <a:txBody>
                    <a:bodyPr/>
                    <a:lstStyle/>
                    <a:p>
                      <a:pPr algn="ctr"/>
                      <a:r>
                        <a:rPr lang="en-US" sz="1200" dirty="0" smtClean="0"/>
                        <a:t>Indicated Rating</a:t>
                      </a:r>
                      <a:endParaRPr lang="en-US" sz="1200" dirty="0"/>
                    </a:p>
                  </a:txBody>
                  <a:tcPr/>
                </a:tc>
                <a:tc>
                  <a:txBody>
                    <a:bodyPr/>
                    <a:lstStyle/>
                    <a:p>
                      <a:pPr algn="ctr"/>
                      <a:r>
                        <a:rPr lang="en-US" sz="1200" dirty="0" smtClean="0"/>
                        <a:t>Overall Weighted Score</a:t>
                      </a:r>
                      <a:endParaRPr lang="en-US" sz="1200" dirty="0"/>
                    </a:p>
                  </a:txBody>
                  <a:tcPr/>
                </a:tc>
              </a:tr>
              <a:tr h="182880">
                <a:tc>
                  <a:txBody>
                    <a:bodyPr/>
                    <a:lstStyle/>
                    <a:p>
                      <a:r>
                        <a:rPr lang="en-US" sz="1200" dirty="0" err="1" smtClean="0"/>
                        <a:t>Aaa</a:t>
                      </a:r>
                      <a:endParaRPr lang="en-US" sz="1200" dirty="0"/>
                    </a:p>
                  </a:txBody>
                  <a:tcPr/>
                </a:tc>
                <a:tc>
                  <a:txBody>
                    <a:bodyPr/>
                    <a:lstStyle/>
                    <a:p>
                      <a:pPr algn="ctr"/>
                      <a:r>
                        <a:rPr lang="en-US" sz="1200" dirty="0" smtClean="0"/>
                        <a:t>0.50 – 1.50</a:t>
                      </a:r>
                      <a:endParaRPr lang="en-US" sz="1200" dirty="0"/>
                    </a:p>
                  </a:txBody>
                  <a:tcPr/>
                </a:tc>
              </a:tr>
              <a:tr h="182880">
                <a:tc>
                  <a:txBody>
                    <a:bodyPr/>
                    <a:lstStyle/>
                    <a:p>
                      <a:r>
                        <a:rPr lang="en-US" sz="1200" dirty="0" smtClean="0"/>
                        <a:t>Aa1</a:t>
                      </a:r>
                      <a:endParaRPr lang="en-US" sz="1200" dirty="0"/>
                    </a:p>
                  </a:txBody>
                  <a:tcPr/>
                </a:tc>
                <a:tc>
                  <a:txBody>
                    <a:bodyPr/>
                    <a:lstStyle/>
                    <a:p>
                      <a:pPr algn="ctr"/>
                      <a:r>
                        <a:rPr lang="en-US" sz="1200" dirty="0" smtClean="0"/>
                        <a:t>1.50 – 1.83</a:t>
                      </a:r>
                      <a:endParaRPr lang="en-US" sz="1200" dirty="0"/>
                    </a:p>
                  </a:txBody>
                  <a:tcPr/>
                </a:tc>
              </a:tr>
              <a:tr h="182880">
                <a:tc>
                  <a:txBody>
                    <a:bodyPr/>
                    <a:lstStyle/>
                    <a:p>
                      <a:r>
                        <a:rPr lang="en-US" sz="1200" dirty="0" smtClean="0"/>
                        <a:t>Aa2</a:t>
                      </a:r>
                      <a:endParaRPr lang="en-US" sz="1200" dirty="0"/>
                    </a:p>
                  </a:txBody>
                  <a:tcPr/>
                </a:tc>
                <a:tc>
                  <a:txBody>
                    <a:bodyPr/>
                    <a:lstStyle/>
                    <a:p>
                      <a:pPr algn="ctr"/>
                      <a:r>
                        <a:rPr lang="en-US" sz="1200" dirty="0" smtClean="0"/>
                        <a:t>1.83 – 2.17</a:t>
                      </a:r>
                      <a:endParaRPr lang="en-US" sz="1200" dirty="0"/>
                    </a:p>
                  </a:txBody>
                  <a:tcPr/>
                </a:tc>
              </a:tr>
              <a:tr h="182880">
                <a:tc>
                  <a:txBody>
                    <a:bodyPr/>
                    <a:lstStyle/>
                    <a:p>
                      <a:r>
                        <a:rPr lang="en-US" sz="1200" dirty="0" smtClean="0"/>
                        <a:t>Aa3</a:t>
                      </a:r>
                      <a:endParaRPr lang="en-US" sz="1200" dirty="0"/>
                    </a:p>
                  </a:txBody>
                  <a:tcPr/>
                </a:tc>
                <a:tc>
                  <a:txBody>
                    <a:bodyPr/>
                    <a:lstStyle/>
                    <a:p>
                      <a:pPr algn="ctr"/>
                      <a:r>
                        <a:rPr lang="en-US" sz="1200" dirty="0" smtClean="0"/>
                        <a:t>2.17 – 2.50</a:t>
                      </a:r>
                      <a:endParaRPr lang="en-US" sz="1200" dirty="0"/>
                    </a:p>
                  </a:txBody>
                  <a:tcPr/>
                </a:tc>
              </a:tr>
              <a:tr h="182880">
                <a:tc>
                  <a:txBody>
                    <a:bodyPr/>
                    <a:lstStyle/>
                    <a:p>
                      <a:r>
                        <a:rPr lang="en-US" sz="1200" dirty="0" smtClean="0"/>
                        <a:t>A1</a:t>
                      </a:r>
                      <a:endParaRPr lang="en-US" sz="1200" dirty="0"/>
                    </a:p>
                  </a:txBody>
                  <a:tcPr/>
                </a:tc>
                <a:tc>
                  <a:txBody>
                    <a:bodyPr/>
                    <a:lstStyle/>
                    <a:p>
                      <a:pPr algn="ctr"/>
                      <a:r>
                        <a:rPr lang="en-US" sz="1200" dirty="0" smtClean="0"/>
                        <a:t>2.50 – 2.83</a:t>
                      </a:r>
                      <a:endParaRPr lang="en-US" sz="1200" dirty="0"/>
                    </a:p>
                  </a:txBody>
                  <a:tcPr/>
                </a:tc>
              </a:tr>
              <a:tr h="182880">
                <a:tc>
                  <a:txBody>
                    <a:bodyPr/>
                    <a:lstStyle/>
                    <a:p>
                      <a:r>
                        <a:rPr lang="en-US" sz="1200" dirty="0" smtClean="0"/>
                        <a:t>A2</a:t>
                      </a:r>
                      <a:endParaRPr lang="en-US" sz="1200" dirty="0"/>
                    </a:p>
                  </a:txBody>
                  <a:tcPr/>
                </a:tc>
                <a:tc>
                  <a:txBody>
                    <a:bodyPr/>
                    <a:lstStyle/>
                    <a:p>
                      <a:pPr algn="ctr"/>
                      <a:r>
                        <a:rPr lang="en-US" sz="1200" dirty="0" smtClean="0"/>
                        <a:t>2.83 – 3.17</a:t>
                      </a:r>
                      <a:endParaRPr lang="en-US" sz="1200" dirty="0"/>
                    </a:p>
                  </a:txBody>
                  <a:tcPr/>
                </a:tc>
              </a:tr>
              <a:tr h="182880">
                <a:tc>
                  <a:txBody>
                    <a:bodyPr/>
                    <a:lstStyle/>
                    <a:p>
                      <a:r>
                        <a:rPr lang="en-US" sz="1200" dirty="0" smtClean="0"/>
                        <a:t>A3</a:t>
                      </a:r>
                      <a:endParaRPr lang="en-US" sz="1200" dirty="0"/>
                    </a:p>
                  </a:txBody>
                  <a:tcPr/>
                </a:tc>
                <a:tc>
                  <a:txBody>
                    <a:bodyPr/>
                    <a:lstStyle/>
                    <a:p>
                      <a:pPr algn="ctr"/>
                      <a:r>
                        <a:rPr lang="en-US" sz="1200" dirty="0" smtClean="0"/>
                        <a:t>3.17 – 3.50</a:t>
                      </a:r>
                      <a:endParaRPr lang="en-US" sz="1200" dirty="0"/>
                    </a:p>
                  </a:txBody>
                  <a:tcPr/>
                </a:tc>
              </a:tr>
              <a:tr h="182880">
                <a:tc>
                  <a:txBody>
                    <a:bodyPr/>
                    <a:lstStyle/>
                    <a:p>
                      <a:r>
                        <a:rPr lang="en-US" sz="1200" dirty="0" smtClean="0"/>
                        <a:t>Baa1</a:t>
                      </a:r>
                      <a:endParaRPr lang="en-US" sz="1200" dirty="0"/>
                    </a:p>
                  </a:txBody>
                  <a:tcPr/>
                </a:tc>
                <a:tc>
                  <a:txBody>
                    <a:bodyPr/>
                    <a:lstStyle/>
                    <a:p>
                      <a:pPr algn="ctr"/>
                      <a:r>
                        <a:rPr lang="en-US" sz="1200" dirty="0" smtClean="0"/>
                        <a:t>3.50 – 3.83</a:t>
                      </a:r>
                      <a:endParaRPr lang="en-US" sz="1200" dirty="0"/>
                    </a:p>
                  </a:txBody>
                  <a:tcPr/>
                </a:tc>
              </a:tr>
            </a:tbl>
          </a:graphicData>
        </a:graphic>
      </p:graphicFrame>
      <p:graphicFrame>
        <p:nvGraphicFramePr>
          <p:cNvPr id="9" name="Table 8"/>
          <p:cNvGraphicFramePr>
            <a:graphicFrameLocks noGrp="1"/>
          </p:cNvGraphicFramePr>
          <p:nvPr>
            <p:extLst/>
          </p:nvPr>
        </p:nvGraphicFramePr>
        <p:xfrm>
          <a:off x="4893871" y="3647664"/>
          <a:ext cx="3130550" cy="2663595"/>
        </p:xfrm>
        <a:graphic>
          <a:graphicData uri="http://schemas.openxmlformats.org/drawingml/2006/table">
            <a:tbl>
              <a:tblPr firstRow="1" bandRow="1">
                <a:tableStyleId>{72833802-FEF1-4C79-8D5D-14CF1EAF98D9}</a:tableStyleId>
              </a:tblPr>
              <a:tblGrid>
                <a:gridCol w="1565275"/>
                <a:gridCol w="1565275"/>
              </a:tblGrid>
              <a:tr h="469035">
                <a:tc>
                  <a:txBody>
                    <a:bodyPr/>
                    <a:lstStyle/>
                    <a:p>
                      <a:pPr algn="ctr"/>
                      <a:r>
                        <a:rPr lang="en-US" sz="1200" dirty="0" smtClean="0"/>
                        <a:t>Indicated Rating</a:t>
                      </a:r>
                      <a:endParaRPr lang="en-US" sz="1200" dirty="0"/>
                    </a:p>
                  </a:txBody>
                  <a:tcPr/>
                </a:tc>
                <a:tc>
                  <a:txBody>
                    <a:bodyPr/>
                    <a:lstStyle/>
                    <a:p>
                      <a:pPr algn="ctr"/>
                      <a:r>
                        <a:rPr lang="en-US" sz="1200" dirty="0" smtClean="0"/>
                        <a:t>Overall Weighted Score</a:t>
                      </a:r>
                      <a:endParaRPr lang="en-US" sz="1200" dirty="0"/>
                    </a:p>
                  </a:txBody>
                  <a:tcPr/>
                </a:tc>
              </a:tr>
              <a:tr h="182880">
                <a:tc>
                  <a:txBody>
                    <a:bodyPr/>
                    <a:lstStyle/>
                    <a:p>
                      <a:r>
                        <a:rPr lang="en-US" sz="1200" dirty="0" smtClean="0"/>
                        <a:t>Baa2</a:t>
                      </a:r>
                      <a:endParaRPr lang="en-US" sz="1200" dirty="0"/>
                    </a:p>
                  </a:txBody>
                  <a:tcPr/>
                </a:tc>
                <a:tc>
                  <a:txBody>
                    <a:bodyPr/>
                    <a:lstStyle/>
                    <a:p>
                      <a:pPr algn="ctr"/>
                      <a:r>
                        <a:rPr lang="en-US" sz="1200" dirty="0" smtClean="0"/>
                        <a:t>3.83 – 4.17</a:t>
                      </a:r>
                      <a:endParaRPr lang="en-US" sz="1200" dirty="0"/>
                    </a:p>
                  </a:txBody>
                  <a:tcPr/>
                </a:tc>
              </a:tr>
              <a:tr h="182880">
                <a:tc>
                  <a:txBody>
                    <a:bodyPr/>
                    <a:lstStyle/>
                    <a:p>
                      <a:r>
                        <a:rPr lang="en-US" sz="1200" dirty="0" smtClean="0"/>
                        <a:t>Baa3</a:t>
                      </a:r>
                      <a:endParaRPr lang="en-US" sz="1200" dirty="0"/>
                    </a:p>
                  </a:txBody>
                  <a:tcPr/>
                </a:tc>
                <a:tc>
                  <a:txBody>
                    <a:bodyPr/>
                    <a:lstStyle/>
                    <a:p>
                      <a:pPr algn="ctr"/>
                      <a:r>
                        <a:rPr lang="en-US" sz="1200" dirty="0" smtClean="0"/>
                        <a:t>4.17 – 4.50</a:t>
                      </a:r>
                      <a:endParaRPr lang="en-US" sz="1200" dirty="0"/>
                    </a:p>
                  </a:txBody>
                  <a:tcPr/>
                </a:tc>
              </a:tr>
              <a:tr h="182880">
                <a:tc>
                  <a:txBody>
                    <a:bodyPr/>
                    <a:lstStyle/>
                    <a:p>
                      <a:r>
                        <a:rPr lang="en-US" sz="1200" dirty="0" smtClean="0"/>
                        <a:t>Ba1</a:t>
                      </a:r>
                      <a:endParaRPr lang="en-US" sz="1200" dirty="0"/>
                    </a:p>
                  </a:txBody>
                  <a:tcPr/>
                </a:tc>
                <a:tc>
                  <a:txBody>
                    <a:bodyPr/>
                    <a:lstStyle/>
                    <a:p>
                      <a:pPr algn="ctr"/>
                      <a:r>
                        <a:rPr lang="en-US" sz="1200" dirty="0" smtClean="0"/>
                        <a:t>4.50 – 4.83</a:t>
                      </a:r>
                      <a:endParaRPr lang="en-US" sz="1200" dirty="0"/>
                    </a:p>
                  </a:txBody>
                  <a:tcPr/>
                </a:tc>
              </a:tr>
              <a:tr h="182880">
                <a:tc>
                  <a:txBody>
                    <a:bodyPr/>
                    <a:lstStyle/>
                    <a:p>
                      <a:r>
                        <a:rPr lang="en-US" sz="1200" dirty="0" smtClean="0"/>
                        <a:t>Ba2</a:t>
                      </a:r>
                      <a:endParaRPr lang="en-US" sz="1200" dirty="0"/>
                    </a:p>
                  </a:txBody>
                  <a:tcPr/>
                </a:tc>
                <a:tc>
                  <a:txBody>
                    <a:bodyPr/>
                    <a:lstStyle/>
                    <a:p>
                      <a:pPr algn="ctr"/>
                      <a:r>
                        <a:rPr lang="en-US" sz="1200" dirty="0" smtClean="0"/>
                        <a:t>4.83 – 5.17</a:t>
                      </a:r>
                      <a:endParaRPr lang="en-US" sz="1200" dirty="0"/>
                    </a:p>
                  </a:txBody>
                  <a:tcPr/>
                </a:tc>
              </a:tr>
              <a:tr h="182880">
                <a:tc>
                  <a:txBody>
                    <a:bodyPr/>
                    <a:lstStyle/>
                    <a:p>
                      <a:r>
                        <a:rPr lang="en-US" sz="1200" dirty="0" smtClean="0"/>
                        <a:t>Ba3</a:t>
                      </a:r>
                      <a:endParaRPr lang="en-US" sz="1200" dirty="0"/>
                    </a:p>
                  </a:txBody>
                  <a:tcPr/>
                </a:tc>
                <a:tc>
                  <a:txBody>
                    <a:bodyPr/>
                    <a:lstStyle/>
                    <a:p>
                      <a:pPr algn="ctr"/>
                      <a:r>
                        <a:rPr lang="en-US" sz="1200" dirty="0" smtClean="0"/>
                        <a:t>5.17 – 5.50</a:t>
                      </a:r>
                      <a:endParaRPr lang="en-US" sz="1200" dirty="0"/>
                    </a:p>
                  </a:txBody>
                  <a:tcPr/>
                </a:tc>
              </a:tr>
              <a:tr h="182880">
                <a:tc>
                  <a:txBody>
                    <a:bodyPr/>
                    <a:lstStyle/>
                    <a:p>
                      <a:r>
                        <a:rPr lang="en-US" sz="1200" dirty="0" smtClean="0"/>
                        <a:t>B1</a:t>
                      </a:r>
                      <a:endParaRPr lang="en-US" sz="1200" dirty="0"/>
                    </a:p>
                  </a:txBody>
                  <a:tcPr/>
                </a:tc>
                <a:tc>
                  <a:txBody>
                    <a:bodyPr/>
                    <a:lstStyle/>
                    <a:p>
                      <a:pPr algn="ctr"/>
                      <a:r>
                        <a:rPr lang="en-US" sz="1200" dirty="0" smtClean="0"/>
                        <a:t>5.50 – 5.83</a:t>
                      </a:r>
                      <a:endParaRPr lang="en-US" sz="1200" dirty="0"/>
                    </a:p>
                  </a:txBody>
                  <a:tcPr/>
                </a:tc>
              </a:tr>
              <a:tr h="182880">
                <a:tc>
                  <a:txBody>
                    <a:bodyPr/>
                    <a:lstStyle/>
                    <a:p>
                      <a:r>
                        <a:rPr lang="en-US" sz="1200" dirty="0" smtClean="0"/>
                        <a:t>B2</a:t>
                      </a:r>
                      <a:endParaRPr lang="en-US" sz="1200" dirty="0"/>
                    </a:p>
                  </a:txBody>
                  <a:tcPr/>
                </a:tc>
                <a:tc>
                  <a:txBody>
                    <a:bodyPr/>
                    <a:lstStyle/>
                    <a:p>
                      <a:pPr algn="ctr"/>
                      <a:r>
                        <a:rPr lang="en-US" sz="1200" dirty="0" smtClean="0"/>
                        <a:t>5.83 – 6.17</a:t>
                      </a:r>
                      <a:endParaRPr lang="en-US" sz="1200" dirty="0"/>
                    </a:p>
                  </a:txBody>
                  <a:tcPr/>
                </a:tc>
              </a:tr>
              <a:tr h="182880">
                <a:tc>
                  <a:txBody>
                    <a:bodyPr/>
                    <a:lstStyle/>
                    <a:p>
                      <a:r>
                        <a:rPr lang="en-US" sz="1200" dirty="0" smtClean="0"/>
                        <a:t>B3</a:t>
                      </a:r>
                      <a:endParaRPr lang="en-US" sz="1200" dirty="0"/>
                    </a:p>
                  </a:txBody>
                  <a:tcPr/>
                </a:tc>
                <a:tc>
                  <a:txBody>
                    <a:bodyPr/>
                    <a:lstStyle/>
                    <a:p>
                      <a:pPr algn="ctr"/>
                      <a:r>
                        <a:rPr lang="en-US" sz="1200" dirty="0" smtClean="0"/>
                        <a:t>6.17 – 6.50</a:t>
                      </a:r>
                      <a:endParaRPr lang="en-US" sz="1200" dirty="0"/>
                    </a:p>
                  </a:txBody>
                  <a:tcPr/>
                </a:tc>
              </a:tr>
            </a:tbl>
          </a:graphicData>
        </a:graphic>
      </p:graphicFrame>
    </p:spTree>
    <p:extLst>
      <p:ext uri="{BB962C8B-B14F-4D97-AF65-F5344CB8AC3E}">
        <p14:creationId xmlns:p14="http://schemas.microsoft.com/office/powerpoint/2010/main" val="1985611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a:t>Non-Scorecard Qualitative Considerations</a:t>
            </a:r>
          </a:p>
        </p:txBody>
      </p:sp>
      <p:sp>
        <p:nvSpPr>
          <p:cNvPr id="3" name="Text Placeholder 2"/>
          <p:cNvSpPr>
            <a:spLocks noGrp="1"/>
          </p:cNvSpPr>
          <p:nvPr>
            <p:ph type="body" sz="quarter" idx="12"/>
          </p:nvPr>
        </p:nvSpPr>
        <p:spPr>
          <a:xfrm>
            <a:off x="450850" y="1447800"/>
            <a:ext cx="8147050" cy="2890520"/>
          </a:xfrm>
        </p:spPr>
        <p:txBody>
          <a:bodyPr>
            <a:normAutofit/>
          </a:bodyPr>
          <a:lstStyle/>
          <a:p>
            <a:pPr marL="341313" indent="-341313"/>
            <a:r>
              <a:rPr lang="en-US" sz="1600" dirty="0" smtClean="0"/>
              <a:t>Moody’s considers “below-the-line</a:t>
            </a:r>
            <a:r>
              <a:rPr lang="en-US" sz="1600" dirty="0"/>
              <a:t>” adjustments </a:t>
            </a:r>
            <a:r>
              <a:rPr lang="en-US" sz="1600" dirty="0" smtClean="0"/>
              <a:t>within </a:t>
            </a:r>
            <a:r>
              <a:rPr lang="en-US" sz="1600" dirty="0"/>
              <a:t>each </a:t>
            </a:r>
            <a:r>
              <a:rPr lang="en-US" sz="1600" dirty="0" smtClean="0"/>
              <a:t>rating factor.</a:t>
            </a:r>
            <a:endParaRPr lang="en-US" sz="1600" dirty="0"/>
          </a:p>
          <a:p>
            <a:pPr marL="341313" indent="-341313"/>
            <a:r>
              <a:rPr lang="en-US" sz="1600" dirty="0" smtClean="0"/>
              <a:t>These circumstantial </a:t>
            </a:r>
            <a:r>
              <a:rPr lang="en-US" sz="1600" dirty="0"/>
              <a:t>factors </a:t>
            </a:r>
            <a:r>
              <a:rPr lang="en-US" sz="1600" dirty="0" smtClean="0"/>
              <a:t>may </a:t>
            </a:r>
            <a:r>
              <a:rPr lang="en-US" sz="1600" dirty="0"/>
              <a:t>override the scorecard </a:t>
            </a:r>
            <a:r>
              <a:rPr lang="en-US" sz="1600" dirty="0" smtClean="0"/>
              <a:t>indication.</a:t>
            </a:r>
            <a:endParaRPr lang="en-US" sz="1600" dirty="0"/>
          </a:p>
          <a:p>
            <a:pPr marL="341313" indent="-341313"/>
            <a:r>
              <a:rPr lang="en-US" sz="1600" dirty="0" smtClean="0"/>
              <a:t>Moody’s </a:t>
            </a:r>
            <a:r>
              <a:rPr lang="en-US" sz="1600" dirty="0"/>
              <a:t>has identified an extensive list of other considerations that can impact the metric-based scorecard rating where applicable.</a:t>
            </a:r>
          </a:p>
          <a:p>
            <a:pPr marL="341313" indent="-341313"/>
            <a:r>
              <a:rPr lang="en-US" sz="1600" dirty="0"/>
              <a:t>Moody’s </a:t>
            </a:r>
            <a:r>
              <a:rPr lang="en-US" sz="1600" dirty="0" smtClean="0"/>
              <a:t>stated </a:t>
            </a:r>
            <a:r>
              <a:rPr lang="en-US" sz="1600" dirty="0"/>
              <a:t>that the final rating may differ from the scorecard indicated rating based on additional qualitative factors.</a:t>
            </a:r>
          </a:p>
        </p:txBody>
      </p:sp>
      <p:sp>
        <p:nvSpPr>
          <p:cNvPr id="4" name="TextBox 3"/>
          <p:cNvSpPr txBox="1"/>
          <p:nvPr/>
        </p:nvSpPr>
        <p:spPr>
          <a:xfrm>
            <a:off x="317501" y="6022885"/>
            <a:ext cx="8572500" cy="236748"/>
          </a:xfrm>
          <a:prstGeom prst="rect">
            <a:avLst/>
          </a:prstGeom>
          <a:noFill/>
        </p:spPr>
        <p:txBody>
          <a:bodyPr wrap="square" lIns="82058" tIns="41029" rIns="82058" bIns="41029" rtlCol="0">
            <a:spAutoFit/>
          </a:bodyPr>
          <a:lstStyle/>
          <a:p>
            <a:r>
              <a:rPr lang="en-US" sz="1000" i="1" dirty="0">
                <a:solidFill>
                  <a:srgbClr val="373637"/>
                </a:solidFill>
                <a:cs typeface="Arial" panose="020B0604020202020204" pitchFamily="34" charset="0"/>
              </a:rPr>
              <a:t>Source: Moody’s Methodology, “US Local Government General Obligation Debt,” December 16, 2016.</a:t>
            </a:r>
          </a:p>
        </p:txBody>
      </p:sp>
    </p:spTree>
    <p:extLst>
      <p:ext uri="{BB962C8B-B14F-4D97-AF65-F5344CB8AC3E}">
        <p14:creationId xmlns:p14="http://schemas.microsoft.com/office/powerpoint/2010/main" val="1064122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Detailed Scorecard – Knox County, TN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8509814"/>
              </p:ext>
            </p:extLst>
          </p:nvPr>
        </p:nvGraphicFramePr>
        <p:xfrm>
          <a:off x="525329" y="1981759"/>
          <a:ext cx="8002233" cy="3298211"/>
        </p:xfrm>
        <a:graphic>
          <a:graphicData uri="http://schemas.openxmlformats.org/drawingml/2006/table">
            <a:tbl>
              <a:tblPr/>
              <a:tblGrid>
                <a:gridCol w="991833"/>
                <a:gridCol w="609600"/>
                <a:gridCol w="842683"/>
                <a:gridCol w="3774141"/>
                <a:gridCol w="833718"/>
                <a:gridCol w="510988"/>
                <a:gridCol w="439270"/>
              </a:tblGrid>
              <a:tr h="58847">
                <a:tc>
                  <a:txBody>
                    <a:bodyPr/>
                    <a:lstStyle/>
                    <a:p>
                      <a:pPr algn="ctr" fontAlgn="b"/>
                      <a:r>
                        <a:rPr lang="en-US" sz="900" b="0" i="0" u="none" strike="noStrike" dirty="0">
                          <a:solidFill>
                            <a:srgbClr val="FFFFFF"/>
                          </a:solidFill>
                          <a:effectLst/>
                          <a:latin typeface="Arial" panose="020B0604020202020204" pitchFamily="34" charset="0"/>
                          <a:cs typeface="Arial" panose="020B0604020202020204" pitchFamily="34" charset="0"/>
                        </a:rPr>
                        <a:t>Broad Rating Factors</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ctr" fontAlgn="b"/>
                      <a:r>
                        <a:rPr lang="en-US" sz="900" b="0" i="0" u="none" strike="noStrike" dirty="0">
                          <a:solidFill>
                            <a:srgbClr val="FFFFFF"/>
                          </a:solidFill>
                          <a:effectLst/>
                          <a:latin typeface="Arial" panose="020B0604020202020204" pitchFamily="34" charset="0"/>
                          <a:cs typeface="Arial" panose="020B0604020202020204" pitchFamily="34" charset="0"/>
                        </a:rPr>
                        <a:t>Weight</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ctr" fontAlgn="b"/>
                      <a:r>
                        <a:rPr lang="en-US" sz="900" b="0" i="0" u="none" strike="noStrike" dirty="0">
                          <a:solidFill>
                            <a:srgbClr val="FFFFFF"/>
                          </a:solidFill>
                          <a:effectLst/>
                          <a:latin typeface="Arial" panose="020B0604020202020204" pitchFamily="34" charset="0"/>
                          <a:cs typeface="Arial" panose="020B0604020202020204" pitchFamily="34" charset="0"/>
                        </a:rPr>
                        <a:t>Subfactor Weighting</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ctr" fontAlgn="b"/>
                      <a:r>
                        <a:rPr lang="en-US" sz="900" b="0" i="0" u="none" strike="noStrike" dirty="0">
                          <a:solidFill>
                            <a:srgbClr val="FFFFFF"/>
                          </a:solidFill>
                          <a:effectLst/>
                          <a:latin typeface="Arial" panose="020B0604020202020204" pitchFamily="34" charset="0"/>
                          <a:cs typeface="Arial" panose="020B0604020202020204" pitchFamily="34" charset="0"/>
                        </a:rPr>
                        <a:t>Rating </a:t>
                      </a:r>
                      <a:r>
                        <a:rPr lang="en-US" sz="900" b="0" i="0" u="none" strike="noStrike" dirty="0" err="1">
                          <a:solidFill>
                            <a:srgbClr val="FFFFFF"/>
                          </a:solidFill>
                          <a:effectLst/>
                          <a:latin typeface="Arial" panose="020B0604020202020204" pitchFamily="34" charset="0"/>
                          <a:cs typeface="Arial" panose="020B0604020202020204" pitchFamily="34" charset="0"/>
                        </a:rPr>
                        <a:t>Subfactors</a:t>
                      </a:r>
                      <a:endParaRPr lang="en-US" sz="900" b="0" i="0" u="none" strike="noStrike" dirty="0">
                        <a:solidFill>
                          <a:srgbClr val="FFFFFF"/>
                        </a:solidFill>
                        <a:effectLst/>
                        <a:latin typeface="Arial" panose="020B0604020202020204" pitchFamily="34" charset="0"/>
                        <a:cs typeface="Arial" panose="020B0604020202020204" pitchFamily="34" charset="0"/>
                      </a:endParaRP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ctr" fontAlgn="b"/>
                      <a:r>
                        <a:rPr lang="en-US" sz="900" b="0" i="0" u="none" strike="noStrike" dirty="0" err="1">
                          <a:solidFill>
                            <a:srgbClr val="FFFFFF"/>
                          </a:solidFill>
                          <a:effectLst/>
                          <a:latin typeface="Arial" panose="020B0604020202020204" pitchFamily="34" charset="0"/>
                          <a:cs typeface="Arial" panose="020B0604020202020204" pitchFamily="34" charset="0"/>
                        </a:rPr>
                        <a:t>SubFactor</a:t>
                      </a:r>
                      <a:r>
                        <a:rPr lang="en-US" sz="900" b="0" i="0" u="none" strike="noStrike" dirty="0">
                          <a:solidFill>
                            <a:srgbClr val="FFFFFF"/>
                          </a:solidFill>
                          <a:effectLst/>
                          <a:latin typeface="Arial" panose="020B0604020202020204" pitchFamily="34" charset="0"/>
                          <a:cs typeface="Arial" panose="020B0604020202020204" pitchFamily="34" charset="0"/>
                        </a:rPr>
                        <a:t> Score</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ctr" fontAlgn="b"/>
                      <a:r>
                        <a:rPr lang="en-US" sz="900" b="0" i="0" u="none" strike="noStrike" dirty="0">
                          <a:solidFill>
                            <a:srgbClr val="FFFFFF"/>
                          </a:solidFill>
                          <a:effectLst/>
                          <a:latin typeface="Arial" panose="020B0604020202020204" pitchFamily="34" charset="0"/>
                          <a:cs typeface="Arial" panose="020B0604020202020204" pitchFamily="34" charset="0"/>
                        </a:rPr>
                        <a:t>Score</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c>
                  <a:txBody>
                    <a:bodyPr/>
                    <a:lstStyle/>
                    <a:p>
                      <a:pPr algn="l" fontAlgn="b"/>
                      <a:r>
                        <a:rPr lang="en-US" sz="900" b="0" i="0" u="none" strike="noStrike" dirty="0">
                          <a:solidFill>
                            <a:srgbClr val="FFFFFF"/>
                          </a:solidFill>
                          <a:effectLst/>
                          <a:latin typeface="Arial" panose="020B0604020202020204" pitchFamily="34" charset="0"/>
                          <a:cs typeface="Arial" panose="020B0604020202020204" pitchFamily="34" charset="0"/>
                        </a:rPr>
                        <a:t>Rating</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E6BB4"/>
                    </a:solidFill>
                  </a:tcPr>
                </a:tc>
              </a:tr>
              <a:tr h="157875">
                <a:tc rowSpan="3">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Economy/Tax Base</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30%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Tax Base Size: Full Value</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0.25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1.75</a:t>
                      </a:r>
                    </a:p>
                  </a:txBody>
                  <a:tcPr marL="6371" marR="6371" marT="637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Aaa</a:t>
                      </a:r>
                    </a:p>
                  </a:txBody>
                  <a:tcPr marL="6371" marR="6371" marT="63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Tax Base Per Capita</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0.74</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a:t>
                      </a:r>
                    </a:p>
                  </a:txBody>
                  <a:tcPr marL="6371" marR="6371" marT="63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Median Family Income as % of US Median</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0.76</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a:t>
                      </a:r>
                    </a:p>
                  </a:txBody>
                  <a:tcPr marL="6371" marR="6371" marT="63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57875">
                <a:tc rowSpan="4">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Finances</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30%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Fund Balance as % of Revenues</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0.83</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2.70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5-Year Dollar Change in Fund Balance as % of </a:t>
                      </a:r>
                      <a:r>
                        <a:rPr lang="en-US" sz="900" b="0" i="0" u="none" strike="noStrike" dirty="0" smtClean="0">
                          <a:solidFill>
                            <a:srgbClr val="000000"/>
                          </a:solidFill>
                          <a:effectLst/>
                          <a:latin typeface="Arial" panose="020B0604020202020204" pitchFamily="34" charset="0"/>
                          <a:cs typeface="Arial" panose="020B0604020202020204" pitchFamily="34" charset="0"/>
                        </a:rPr>
                        <a:t>Revenues*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0.61</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smtClean="0">
                          <a:solidFill>
                            <a:srgbClr val="000000"/>
                          </a:solidFill>
                          <a:effectLst/>
                          <a:latin typeface="Arial" panose="020B0604020202020204" pitchFamily="34" charset="0"/>
                          <a:cs typeface="Arial" panose="020B0604020202020204" pitchFamily="34" charset="0"/>
                        </a:rPr>
                        <a:t>Baa*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Cash Balance as % of Revenue</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0.69</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5-Year Dollar Change in Cash Balance as % of Revenues</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0.57</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57875">
                <a:tc rowSpan="2">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Management</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Institutional Framework</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2.00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42">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Operating History: 5-Year Average of Operating Revenues/Operating Expenditures</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57875">
                <a:tc rowSpan="4">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Debt/Pensions</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Net Direct Debt / Full Value</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0.63</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2.58</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Net Direct Debt / Operating Revenues</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0.65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3-Year Average of Moody's Adjusted Net Pension Liability / Full Value</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0.64</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75">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3-Year Average of Moody's Adjusted Net Pension Liability / Operating Revenues</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0.66</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A</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7941">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Indicated Rating Score</a:t>
                      </a:r>
                    </a:p>
                  </a:txBody>
                  <a:tcPr marL="18288" marR="18288" marT="18288" marB="18288"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100%</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 </a:t>
                      </a:r>
                    </a:p>
                  </a:txBody>
                  <a:tcPr marL="6371" marR="6371" marT="6371"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6371" marR="6371" marT="6371"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 </a:t>
                      </a:r>
                    </a:p>
                  </a:txBody>
                  <a:tcPr marL="6371" marR="6371" marT="6371"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2.25</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 </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9DA"/>
                    </a:solidFill>
                  </a:tcPr>
                </a:tc>
              </a:tr>
              <a:tr h="157875">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Indicated Rating</a:t>
                      </a:r>
                    </a:p>
                  </a:txBody>
                  <a:tcPr marL="18288" marR="18288" marT="18288" marB="18288"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51"/>
                    </a:solidFill>
                  </a:tcPr>
                </a:tc>
                <a:tc gridSpan="5">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6371" marR="6371" marT="63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Aa3</a:t>
                      </a:r>
                    </a:p>
                  </a:txBody>
                  <a:tcPr marL="6371" marR="6371" marT="63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51"/>
                    </a:solidFill>
                  </a:tcPr>
                </a:tc>
              </a:tr>
            </a:tbl>
          </a:graphicData>
        </a:graphic>
      </p:graphicFrame>
      <p:sp>
        <p:nvSpPr>
          <p:cNvPr id="5" name="TextBox 4"/>
          <p:cNvSpPr txBox="1"/>
          <p:nvPr/>
        </p:nvSpPr>
        <p:spPr>
          <a:xfrm>
            <a:off x="595667" y="5542217"/>
            <a:ext cx="8204301" cy="914400"/>
          </a:xfrm>
          <a:prstGeom prst="rect">
            <a:avLst/>
          </a:prstGeom>
          <a:noFill/>
        </p:spPr>
        <p:txBody>
          <a:bodyPr wrap="square" lIns="0" tIns="0" rIns="0" bIns="0" rtlCol="0" anchor="t" anchorCtr="0">
            <a:noAutofit/>
          </a:bodyPr>
          <a:lstStyle/>
          <a:p>
            <a:r>
              <a:rPr lang="en-US" sz="800" dirty="0">
                <a:ea typeface="Soleil" charset="0"/>
                <a:cs typeface="Soleil" charset="0"/>
              </a:rPr>
              <a:t>*5-Year Dollar Change in Fund Balance/Operating Revenues consists of (current fund balance –fund balance of 5 years ago) / current Operating Revenues.  It attempts to confirm that fund balance is growing at the same rate as revenues, but can be misleading if the current or 5 year prior number is an anomaly in some way.  Moody’s uses the available operating funds balance to make this calculation, not the general fund balance.  In 2017, the 5-Year Dollar Change as a % of </a:t>
            </a:r>
            <a:r>
              <a:rPr lang="en-US" sz="800" dirty="0" smtClean="0">
                <a:ea typeface="Soleil" charset="0"/>
                <a:cs typeface="Soleil" charset="0"/>
              </a:rPr>
              <a:t>Revenues compared to 2012 </a:t>
            </a:r>
            <a:r>
              <a:rPr lang="en-US" sz="800" dirty="0">
                <a:ea typeface="Soleil" charset="0"/>
                <a:cs typeface="Soleil" charset="0"/>
              </a:rPr>
              <a:t>was -</a:t>
            </a:r>
            <a:r>
              <a:rPr lang="en-US" sz="800" dirty="0" smtClean="0">
                <a:ea typeface="Soleil" charset="0"/>
                <a:cs typeface="Soleil" charset="0"/>
              </a:rPr>
              <a:t>1.19%.  However, 2017 compared to 2013 would result in a metric of 1.56</a:t>
            </a:r>
            <a:r>
              <a:rPr lang="en-US" sz="800" dirty="0">
                <a:ea typeface="Soleil" charset="0"/>
                <a:cs typeface="Soleil" charset="0"/>
              </a:rPr>
              <a:t>% which would be in the A category.  </a:t>
            </a:r>
          </a:p>
        </p:txBody>
      </p:sp>
    </p:spTree>
    <p:extLst>
      <p:ext uri="{BB962C8B-B14F-4D97-AF65-F5344CB8AC3E}">
        <p14:creationId xmlns:p14="http://schemas.microsoft.com/office/powerpoint/2010/main" val="2106291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3200207"/>
            <a:ext cx="7772400" cy="498213"/>
          </a:xfrm>
        </p:spPr>
        <p:txBody>
          <a:bodyPr/>
          <a:lstStyle/>
          <a:p>
            <a:r>
              <a:rPr lang="en-US" dirty="0" smtClean="0">
                <a:latin typeface="Arial" panose="020B0604020202020204" pitchFamily="34" charset="0"/>
                <a:cs typeface="Arial" panose="020B0604020202020204" pitchFamily="34" charset="0"/>
              </a:rPr>
              <a:t>Appendix B - S&amp;P Scorecard Metrics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208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Standard &amp; Poor’s Outlook for State and Local Governments</a:t>
            </a:r>
            <a:endParaRPr lang="en-US" dirty="0"/>
          </a:p>
        </p:txBody>
      </p:sp>
      <p:sp>
        <p:nvSpPr>
          <p:cNvPr id="3" name="Text Placeholder 2"/>
          <p:cNvSpPr>
            <a:spLocks noGrp="1"/>
          </p:cNvSpPr>
          <p:nvPr>
            <p:ph type="body" sz="quarter" idx="12"/>
          </p:nvPr>
        </p:nvSpPr>
        <p:spPr>
          <a:xfrm>
            <a:off x="450850" y="1447800"/>
            <a:ext cx="8147050" cy="4248994"/>
          </a:xfrm>
        </p:spPr>
        <p:txBody>
          <a:bodyPr>
            <a:normAutofit fontScale="77500" lnSpcReduction="20000"/>
          </a:bodyPr>
          <a:lstStyle/>
          <a:p>
            <a:pPr>
              <a:buClr>
                <a:schemeClr val="accent3"/>
              </a:buClr>
            </a:pPr>
            <a:r>
              <a:rPr lang="en-US" sz="1600" dirty="0">
                <a:solidFill>
                  <a:schemeClr val="tx1"/>
                </a:solidFill>
              </a:rPr>
              <a:t>S&amp;P describes the </a:t>
            </a:r>
            <a:r>
              <a:rPr lang="en-US" sz="1600" dirty="0" smtClean="0">
                <a:solidFill>
                  <a:schemeClr val="tx1"/>
                </a:solidFill>
              </a:rPr>
              <a:t>U.S. state and local government sector as stable overall.  Pressures facing local governments in 2018 will require not only resiliency, but resourcefulness in operations, revenue-generation, and market access.</a:t>
            </a:r>
            <a:endParaRPr lang="en-US" sz="1600" dirty="0">
              <a:solidFill>
                <a:schemeClr val="tx1"/>
              </a:solidFill>
            </a:endParaRPr>
          </a:p>
          <a:p>
            <a:pPr>
              <a:buClr>
                <a:schemeClr val="accent3"/>
              </a:buClr>
            </a:pPr>
            <a:r>
              <a:rPr lang="en-US" sz="1600" dirty="0" smtClean="0">
                <a:solidFill>
                  <a:schemeClr val="tx1"/>
                </a:solidFill>
              </a:rPr>
              <a:t>Risks</a:t>
            </a:r>
          </a:p>
          <a:p>
            <a:pPr lvl="1">
              <a:buClr>
                <a:schemeClr val="accent3"/>
              </a:buClr>
            </a:pPr>
            <a:r>
              <a:rPr lang="en-US" sz="1600" dirty="0" smtClean="0">
                <a:solidFill>
                  <a:schemeClr val="tx1"/>
                </a:solidFill>
              </a:rPr>
              <a:t>Budgetary pressures caused by slow or falling revenues</a:t>
            </a:r>
          </a:p>
          <a:p>
            <a:pPr lvl="1">
              <a:buClr>
                <a:schemeClr val="accent3"/>
              </a:buClr>
            </a:pPr>
            <a:r>
              <a:rPr lang="en-US" sz="1600" dirty="0" smtClean="0">
                <a:solidFill>
                  <a:schemeClr val="tx1"/>
                </a:solidFill>
              </a:rPr>
              <a:t>Potential for reduction in state-shared revenues</a:t>
            </a:r>
          </a:p>
          <a:p>
            <a:pPr lvl="1">
              <a:buClr>
                <a:schemeClr val="accent3"/>
              </a:buClr>
            </a:pPr>
            <a:r>
              <a:rPr lang="en-US" sz="1600" dirty="0" smtClean="0">
                <a:solidFill>
                  <a:schemeClr val="tx1"/>
                </a:solidFill>
              </a:rPr>
              <a:t>Pension funding challenges that will persist for some time</a:t>
            </a:r>
          </a:p>
          <a:p>
            <a:pPr>
              <a:buClr>
                <a:schemeClr val="accent3"/>
              </a:buClr>
            </a:pPr>
            <a:r>
              <a:rPr lang="en-US" sz="1600" dirty="0" smtClean="0">
                <a:solidFill>
                  <a:schemeClr val="tx1"/>
                </a:solidFill>
              </a:rPr>
              <a:t>Opportunities</a:t>
            </a:r>
          </a:p>
          <a:p>
            <a:pPr lvl="1">
              <a:buClr>
                <a:schemeClr val="accent3"/>
              </a:buClr>
            </a:pPr>
            <a:r>
              <a:rPr lang="en-US" sz="1600" dirty="0" smtClean="0">
                <a:solidFill>
                  <a:schemeClr val="tx1"/>
                </a:solidFill>
              </a:rPr>
              <a:t>Historically low interest rate environment</a:t>
            </a:r>
          </a:p>
          <a:p>
            <a:pPr lvl="1">
              <a:buClr>
                <a:schemeClr val="accent3"/>
              </a:buClr>
            </a:pPr>
            <a:r>
              <a:rPr lang="en-US" sz="1600" dirty="0" smtClean="0">
                <a:solidFill>
                  <a:schemeClr val="tx1"/>
                </a:solidFill>
              </a:rPr>
              <a:t>Ongoing support from constituents for capital projects</a:t>
            </a:r>
          </a:p>
          <a:p>
            <a:pPr lvl="1">
              <a:buClr>
                <a:schemeClr val="accent3"/>
              </a:buClr>
            </a:pPr>
            <a:r>
              <a:rPr lang="en-US" sz="1600" dirty="0" smtClean="0">
                <a:solidFill>
                  <a:schemeClr val="tx1"/>
                </a:solidFill>
              </a:rPr>
              <a:t>Potential for economic growth following the tax overhaul bill enacted in December 2017</a:t>
            </a:r>
          </a:p>
          <a:p>
            <a:pPr>
              <a:buClr>
                <a:schemeClr val="accent3"/>
              </a:buClr>
            </a:pPr>
            <a:r>
              <a:rPr lang="en-US" sz="1600" dirty="0" smtClean="0">
                <a:solidFill>
                  <a:schemeClr val="tx1"/>
                </a:solidFill>
              </a:rPr>
              <a:t>Uncertainties</a:t>
            </a:r>
          </a:p>
          <a:p>
            <a:pPr lvl="1">
              <a:buClr>
                <a:schemeClr val="accent3"/>
              </a:buClr>
            </a:pPr>
            <a:r>
              <a:rPr lang="en-US" sz="1600" dirty="0">
                <a:solidFill>
                  <a:schemeClr val="tx1"/>
                </a:solidFill>
              </a:rPr>
              <a:t>The impact of tax reform on local government operations as the changes take hold</a:t>
            </a:r>
          </a:p>
          <a:p>
            <a:pPr lvl="1">
              <a:buClr>
                <a:schemeClr val="accent3"/>
              </a:buClr>
            </a:pPr>
            <a:r>
              <a:rPr lang="en-US" sz="1600" dirty="0">
                <a:solidFill>
                  <a:schemeClr val="tx1"/>
                </a:solidFill>
              </a:rPr>
              <a:t>Potential for sequestration triggers and the impact on Build America Bonds (BABs) support and local government aid</a:t>
            </a:r>
          </a:p>
          <a:p>
            <a:pPr lvl="1">
              <a:buClr>
                <a:schemeClr val="accent3"/>
              </a:buClr>
            </a:pPr>
            <a:r>
              <a:rPr lang="en-US" sz="1600" dirty="0">
                <a:solidFill>
                  <a:schemeClr val="tx1"/>
                </a:solidFill>
              </a:rPr>
              <a:t>Unfunded infrastructure, which grows annually with no federal program to date</a:t>
            </a:r>
          </a:p>
          <a:p>
            <a:pPr lvl="1">
              <a:buClr>
                <a:schemeClr val="accent3"/>
              </a:buClr>
            </a:pPr>
            <a:r>
              <a:rPr lang="en-US" sz="1600" dirty="0">
                <a:solidFill>
                  <a:schemeClr val="tx1"/>
                </a:solidFill>
              </a:rPr>
              <a:t>Ongoing potential threat from cybersecurity </a:t>
            </a:r>
            <a:r>
              <a:rPr lang="en-US" sz="1600" dirty="0" smtClean="0">
                <a:solidFill>
                  <a:schemeClr val="tx1"/>
                </a:solidFill>
              </a:rPr>
              <a:t>breaches</a:t>
            </a:r>
          </a:p>
        </p:txBody>
      </p:sp>
      <p:sp>
        <p:nvSpPr>
          <p:cNvPr id="4" name="TextBox 3"/>
          <p:cNvSpPr txBox="1"/>
          <p:nvPr/>
        </p:nvSpPr>
        <p:spPr>
          <a:xfrm>
            <a:off x="317501" y="6022885"/>
            <a:ext cx="8572500" cy="190581"/>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Source: </a:t>
            </a:r>
            <a:r>
              <a:rPr lang="en-US" sz="700" i="1" dirty="0">
                <a:solidFill>
                  <a:srgbClr val="373637"/>
                </a:solidFill>
                <a:latin typeface="Minion Pro" panose="02040503050306020203" pitchFamily="18" charset="0"/>
                <a:cs typeface="Arial" panose="020B0604020202020204" pitchFamily="34" charset="0"/>
              </a:rPr>
              <a:t>S&amp;P Report, </a:t>
            </a:r>
            <a:r>
              <a:rPr lang="en-US" sz="700" i="1" dirty="0" smtClean="0">
                <a:solidFill>
                  <a:srgbClr val="373637"/>
                </a:solidFill>
                <a:latin typeface="Minion Pro" panose="02040503050306020203" pitchFamily="18" charset="0"/>
                <a:cs typeface="Arial" panose="020B0604020202020204" pitchFamily="34" charset="0"/>
              </a:rPr>
              <a:t>“U.S. Local Government Sector 2018 Outlook: Resourcefulness Will Be Key To Managing New Obstacles,” January 10, 2018</a:t>
            </a:r>
            <a:endParaRPr lang="en-US" sz="700" i="1" dirty="0">
              <a:solidFill>
                <a:srgbClr val="373637"/>
              </a:solidFill>
              <a:latin typeface="Minion Pro" panose="02040503050306020203" pitchFamily="18" charset="0"/>
              <a:cs typeface="Arial" panose="020B0604020202020204" pitchFamily="34" charset="0"/>
            </a:endParaRPr>
          </a:p>
        </p:txBody>
      </p:sp>
    </p:spTree>
    <p:extLst>
      <p:ext uri="{BB962C8B-B14F-4D97-AF65-F5344CB8AC3E}">
        <p14:creationId xmlns:p14="http://schemas.microsoft.com/office/powerpoint/2010/main" val="201694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3200207"/>
            <a:ext cx="7772400" cy="982961"/>
          </a:xfrm>
        </p:spPr>
        <p:txBody>
          <a:bodyPr/>
          <a:lstStyle/>
          <a:p>
            <a:r>
              <a:rPr lang="en-US" dirty="0" smtClean="0">
                <a:latin typeface="Arial" panose="020B0604020202020204" pitchFamily="34" charset="0"/>
                <a:cs typeface="Arial" panose="020B0604020202020204" pitchFamily="34" charset="0"/>
              </a:rPr>
              <a:t>Knox County Debt &amp; Credit Overview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384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S&amp;P Overriding Factors</a:t>
            </a:r>
            <a:endParaRPr lang="en-US" dirty="0"/>
          </a:p>
        </p:txBody>
      </p:sp>
      <p:grpSp>
        <p:nvGrpSpPr>
          <p:cNvPr id="3" name="Group 4"/>
          <p:cNvGrpSpPr>
            <a:grpSpLocks noChangeAspect="1"/>
          </p:cNvGrpSpPr>
          <p:nvPr/>
        </p:nvGrpSpPr>
        <p:grpSpPr bwMode="auto">
          <a:xfrm>
            <a:off x="417513" y="1332104"/>
            <a:ext cx="8370888" cy="4962525"/>
            <a:chOff x="284" y="795"/>
            <a:chExt cx="5273" cy="3126"/>
          </a:xfrm>
        </p:grpSpPr>
        <p:sp>
          <p:nvSpPr>
            <p:cNvPr id="4" name="AutoShape 3"/>
            <p:cNvSpPr>
              <a:spLocks noChangeAspect="1" noChangeArrowheads="1" noTextEdit="1"/>
            </p:cNvSpPr>
            <p:nvPr/>
          </p:nvSpPr>
          <p:spPr bwMode="auto">
            <a:xfrm>
              <a:off x="284" y="795"/>
              <a:ext cx="5262"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 name="Rectangle 5"/>
            <p:cNvSpPr>
              <a:spLocks noChangeArrowheads="1"/>
            </p:cNvSpPr>
            <p:nvPr/>
          </p:nvSpPr>
          <p:spPr bwMode="auto">
            <a:xfrm>
              <a:off x="284" y="795"/>
              <a:ext cx="5262" cy="11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 name="Rectangle 6"/>
            <p:cNvSpPr>
              <a:spLocks noChangeArrowheads="1"/>
            </p:cNvSpPr>
            <p:nvPr/>
          </p:nvSpPr>
          <p:spPr bwMode="auto">
            <a:xfrm>
              <a:off x="1224" y="816"/>
              <a:ext cx="6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Overriding Factor</a:t>
              </a:r>
              <a:endParaRPr kumimoji="0" lang="en-US" altLang="en-US" sz="1800" b="0" i="0" u="none" strike="noStrike" cap="none" normalizeH="0" baseline="0" smtClean="0">
                <a:ln>
                  <a:noFill/>
                </a:ln>
                <a:effectLst/>
                <a:cs typeface="Arial" panose="020B0604020202020204" pitchFamily="34" charset="0"/>
              </a:endParaRPr>
            </a:p>
          </p:txBody>
        </p:sp>
        <p:sp>
          <p:nvSpPr>
            <p:cNvPr id="8" name="Rectangle 7"/>
            <p:cNvSpPr>
              <a:spLocks noChangeArrowheads="1"/>
            </p:cNvSpPr>
            <p:nvPr/>
          </p:nvSpPr>
          <p:spPr bwMode="auto">
            <a:xfrm>
              <a:off x="3358" y="816"/>
              <a:ext cx="32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Category</a:t>
              </a:r>
              <a:endParaRPr kumimoji="0" lang="en-US" altLang="en-US" sz="1800" b="0" i="0" u="none" strike="noStrike" cap="none" normalizeH="0" baseline="0" smtClean="0">
                <a:ln>
                  <a:noFill/>
                </a:ln>
                <a:effectLst/>
                <a:cs typeface="Arial" panose="020B0604020202020204" pitchFamily="34" charset="0"/>
              </a:endParaRPr>
            </a:p>
          </p:txBody>
        </p:sp>
        <p:sp>
          <p:nvSpPr>
            <p:cNvPr id="9" name="Rectangle 8"/>
            <p:cNvSpPr>
              <a:spLocks noChangeArrowheads="1"/>
            </p:cNvSpPr>
            <p:nvPr/>
          </p:nvSpPr>
          <p:spPr bwMode="auto">
            <a:xfrm>
              <a:off x="4378" y="816"/>
              <a:ext cx="10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Indicative Rating Adjustment</a:t>
              </a:r>
              <a:endParaRPr kumimoji="0" lang="en-US" altLang="en-US" sz="1800" b="0" i="0" u="none" strike="noStrike" cap="none" normalizeH="0" baseline="0" smtClean="0">
                <a:ln>
                  <a:noFill/>
                </a:ln>
                <a:effectLst/>
                <a:cs typeface="Arial" panose="020B0604020202020204" pitchFamily="34" charset="0"/>
              </a:endParaRPr>
            </a:p>
          </p:txBody>
        </p:sp>
        <p:sp>
          <p:nvSpPr>
            <p:cNvPr id="10" name="Rectangle 9"/>
            <p:cNvSpPr>
              <a:spLocks noChangeArrowheads="1"/>
            </p:cNvSpPr>
            <p:nvPr/>
          </p:nvSpPr>
          <p:spPr bwMode="auto">
            <a:xfrm>
              <a:off x="300" y="981"/>
              <a:ext cx="23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effectLst/>
                  <a:cs typeface="Arial" panose="020B0604020202020204" pitchFamily="34" charset="0"/>
                </a:rPr>
                <a:t>Projected per capita EBI &gt; 225% of U.S. projected per capita EBI</a:t>
              </a:r>
              <a:endParaRPr kumimoji="0" lang="en-US" altLang="en-US" sz="1800" b="0" i="0" u="none" strike="noStrike" cap="none" normalizeH="0" baseline="0" dirty="0" smtClean="0">
                <a:ln>
                  <a:noFill/>
                </a:ln>
                <a:effectLst/>
                <a:cs typeface="Arial" panose="020B0604020202020204" pitchFamily="34" charset="0"/>
              </a:endParaRPr>
            </a:p>
          </p:txBody>
        </p:sp>
        <p:sp>
          <p:nvSpPr>
            <p:cNvPr id="11" name="Rectangle 10"/>
            <p:cNvSpPr>
              <a:spLocks noChangeArrowheads="1"/>
            </p:cNvSpPr>
            <p:nvPr/>
          </p:nvSpPr>
          <p:spPr bwMode="auto">
            <a:xfrm>
              <a:off x="2971" y="928"/>
              <a:ext cx="10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adjustments for certain </a:t>
              </a:r>
              <a:endParaRPr kumimoji="0" lang="en-US" altLang="en-US" sz="1800" b="0" i="0" u="none" strike="noStrike" cap="none" normalizeH="0" baseline="0" smtClean="0">
                <a:ln>
                  <a:noFill/>
                </a:ln>
                <a:effectLst/>
                <a:cs typeface="Arial" panose="020B0604020202020204" pitchFamily="34" charset="0"/>
              </a:endParaRPr>
            </a:p>
          </p:txBody>
        </p:sp>
        <p:sp>
          <p:nvSpPr>
            <p:cNvPr id="12" name="Rectangle 11"/>
            <p:cNvSpPr>
              <a:spLocks noChangeArrowheads="1"/>
            </p:cNvSpPr>
            <p:nvPr/>
          </p:nvSpPr>
          <p:spPr bwMode="auto">
            <a:xfrm>
              <a:off x="3157" y="1039"/>
              <a:ext cx="7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economic measures</a:t>
              </a:r>
              <a:endParaRPr kumimoji="0" lang="en-US" altLang="en-US" sz="1800" b="0" i="0" u="none" strike="noStrike" cap="none" normalizeH="0" baseline="0" smtClean="0">
                <a:ln>
                  <a:noFill/>
                </a:ln>
                <a:effectLst/>
                <a:cs typeface="Arial" panose="020B0604020202020204" pitchFamily="34" charset="0"/>
              </a:endParaRPr>
            </a:p>
          </p:txBody>
        </p:sp>
        <p:sp>
          <p:nvSpPr>
            <p:cNvPr id="13" name="Rectangle 12"/>
            <p:cNvSpPr>
              <a:spLocks noChangeArrowheads="1"/>
            </p:cNvSpPr>
            <p:nvPr/>
          </p:nvSpPr>
          <p:spPr bwMode="auto">
            <a:xfrm>
              <a:off x="4542" y="981"/>
              <a:ext cx="6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One notch increase</a:t>
              </a:r>
              <a:endParaRPr kumimoji="0" lang="en-US" altLang="en-US" sz="1800" b="0" i="0" u="none" strike="noStrike" cap="none" normalizeH="0" baseline="0" smtClean="0">
                <a:ln>
                  <a:noFill/>
                </a:ln>
                <a:effectLst/>
                <a:cs typeface="Arial" panose="020B0604020202020204" pitchFamily="34" charset="0"/>
              </a:endParaRPr>
            </a:p>
          </p:txBody>
        </p:sp>
        <p:sp>
          <p:nvSpPr>
            <p:cNvPr id="14" name="Rectangle 13"/>
            <p:cNvSpPr>
              <a:spLocks noChangeArrowheads="1"/>
            </p:cNvSpPr>
            <p:nvPr/>
          </p:nvSpPr>
          <p:spPr bwMode="auto">
            <a:xfrm>
              <a:off x="300" y="1204"/>
              <a:ext cx="23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effectLst/>
                  <a:cs typeface="Arial" panose="020B0604020202020204" pitchFamily="34" charset="0"/>
                </a:rPr>
                <a:t>Projected per capita EBI &gt; 300% of U.S. projected per capita EBI</a:t>
              </a:r>
              <a:endParaRPr kumimoji="0" lang="en-US" altLang="en-US" sz="1800" b="0" i="0" u="none" strike="noStrike" cap="none" normalizeH="0" baseline="0" dirty="0" smtClean="0">
                <a:ln>
                  <a:noFill/>
                </a:ln>
                <a:effectLst/>
                <a:cs typeface="Arial" panose="020B0604020202020204" pitchFamily="34" charset="0"/>
              </a:endParaRPr>
            </a:p>
          </p:txBody>
        </p:sp>
        <p:sp>
          <p:nvSpPr>
            <p:cNvPr id="15" name="Rectangle 14"/>
            <p:cNvSpPr>
              <a:spLocks noChangeArrowheads="1"/>
            </p:cNvSpPr>
            <p:nvPr/>
          </p:nvSpPr>
          <p:spPr bwMode="auto">
            <a:xfrm>
              <a:off x="2971" y="1151"/>
              <a:ext cx="10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adjustments for certain </a:t>
              </a:r>
              <a:endParaRPr kumimoji="0" lang="en-US" altLang="en-US" sz="1800" b="0" i="0" u="none" strike="noStrike" cap="none" normalizeH="0" baseline="0" smtClean="0">
                <a:ln>
                  <a:noFill/>
                </a:ln>
                <a:effectLst/>
                <a:cs typeface="Arial" panose="020B0604020202020204" pitchFamily="34" charset="0"/>
              </a:endParaRPr>
            </a:p>
          </p:txBody>
        </p:sp>
        <p:sp>
          <p:nvSpPr>
            <p:cNvPr id="16" name="Rectangle 15"/>
            <p:cNvSpPr>
              <a:spLocks noChangeArrowheads="1"/>
            </p:cNvSpPr>
            <p:nvPr/>
          </p:nvSpPr>
          <p:spPr bwMode="auto">
            <a:xfrm>
              <a:off x="3157" y="1262"/>
              <a:ext cx="7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economic measures</a:t>
              </a:r>
              <a:endParaRPr kumimoji="0" lang="en-US" altLang="en-US" sz="1800" b="0" i="0" u="none" strike="noStrike" cap="none" normalizeH="0" baseline="0" smtClean="0">
                <a:ln>
                  <a:noFill/>
                </a:ln>
                <a:effectLst/>
                <a:cs typeface="Arial" panose="020B0604020202020204" pitchFamily="34" charset="0"/>
              </a:endParaRPr>
            </a:p>
          </p:txBody>
        </p:sp>
        <p:sp>
          <p:nvSpPr>
            <p:cNvPr id="17" name="Rectangle 16"/>
            <p:cNvSpPr>
              <a:spLocks noChangeArrowheads="1"/>
            </p:cNvSpPr>
            <p:nvPr/>
          </p:nvSpPr>
          <p:spPr bwMode="auto">
            <a:xfrm>
              <a:off x="4553" y="1204"/>
              <a:ext cx="6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Two notch increase</a:t>
              </a:r>
              <a:endParaRPr kumimoji="0" lang="en-US" altLang="en-US" sz="1800" b="0" i="0" u="none" strike="noStrike" cap="none" normalizeH="0" baseline="0" smtClean="0">
                <a:ln>
                  <a:noFill/>
                </a:ln>
                <a:effectLst/>
                <a:cs typeface="Arial" panose="020B0604020202020204" pitchFamily="34" charset="0"/>
              </a:endParaRPr>
            </a:p>
          </p:txBody>
        </p:sp>
        <p:sp>
          <p:nvSpPr>
            <p:cNvPr id="18" name="Rectangle 17"/>
            <p:cNvSpPr>
              <a:spLocks noChangeArrowheads="1"/>
            </p:cNvSpPr>
            <p:nvPr/>
          </p:nvSpPr>
          <p:spPr bwMode="auto">
            <a:xfrm>
              <a:off x="300" y="1427"/>
              <a:ext cx="12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Market value per capita &lt; $30,000</a:t>
              </a:r>
              <a:endParaRPr kumimoji="0" lang="en-US" altLang="en-US" sz="1800" b="0" i="0" u="none" strike="noStrike" cap="none" normalizeH="0" baseline="0" smtClean="0">
                <a:ln>
                  <a:noFill/>
                </a:ln>
                <a:effectLst/>
                <a:cs typeface="Arial" panose="020B0604020202020204" pitchFamily="34" charset="0"/>
              </a:endParaRPr>
            </a:p>
          </p:txBody>
        </p:sp>
        <p:sp>
          <p:nvSpPr>
            <p:cNvPr id="19" name="Rectangle 18"/>
            <p:cNvSpPr>
              <a:spLocks noChangeArrowheads="1"/>
            </p:cNvSpPr>
            <p:nvPr/>
          </p:nvSpPr>
          <p:spPr bwMode="auto">
            <a:xfrm>
              <a:off x="2971" y="1373"/>
              <a:ext cx="10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adjustments for certain </a:t>
              </a:r>
              <a:endParaRPr kumimoji="0" lang="en-US" altLang="en-US" sz="1800" b="0" i="0" u="none" strike="noStrike" cap="none" normalizeH="0" baseline="0" smtClean="0">
                <a:ln>
                  <a:noFill/>
                </a:ln>
                <a:effectLst/>
                <a:cs typeface="Arial" panose="020B0604020202020204" pitchFamily="34" charset="0"/>
              </a:endParaRPr>
            </a:p>
          </p:txBody>
        </p:sp>
        <p:sp>
          <p:nvSpPr>
            <p:cNvPr id="20" name="Rectangle 19"/>
            <p:cNvSpPr>
              <a:spLocks noChangeArrowheads="1"/>
            </p:cNvSpPr>
            <p:nvPr/>
          </p:nvSpPr>
          <p:spPr bwMode="auto">
            <a:xfrm>
              <a:off x="3157" y="1485"/>
              <a:ext cx="7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economic measures</a:t>
              </a:r>
              <a:endParaRPr kumimoji="0" lang="en-US" altLang="en-US" sz="1800" b="0" i="0" u="none" strike="noStrike" cap="none" normalizeH="0" baseline="0" smtClean="0">
                <a:ln>
                  <a:noFill/>
                </a:ln>
                <a:effectLst/>
                <a:cs typeface="Arial" panose="020B0604020202020204" pitchFamily="34" charset="0"/>
              </a:endParaRPr>
            </a:p>
          </p:txBody>
        </p:sp>
        <p:sp>
          <p:nvSpPr>
            <p:cNvPr id="21" name="Rectangle 20"/>
            <p:cNvSpPr>
              <a:spLocks noChangeArrowheads="1"/>
            </p:cNvSpPr>
            <p:nvPr/>
          </p:nvSpPr>
          <p:spPr bwMode="auto">
            <a:xfrm>
              <a:off x="4532" y="1427"/>
              <a:ext cx="7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One notch decrease</a:t>
              </a:r>
              <a:endParaRPr kumimoji="0" lang="en-US" altLang="en-US" sz="1800" b="0" i="0" u="none" strike="noStrike" cap="none" normalizeH="0" baseline="0" smtClean="0">
                <a:ln>
                  <a:noFill/>
                </a:ln>
                <a:effectLst/>
                <a:cs typeface="Arial" panose="020B0604020202020204" pitchFamily="34" charset="0"/>
              </a:endParaRPr>
            </a:p>
          </p:txBody>
        </p:sp>
        <p:sp>
          <p:nvSpPr>
            <p:cNvPr id="22" name="Rectangle 21"/>
            <p:cNvSpPr>
              <a:spLocks noChangeArrowheads="1"/>
            </p:cNvSpPr>
            <p:nvPr/>
          </p:nvSpPr>
          <p:spPr bwMode="auto">
            <a:xfrm>
              <a:off x="300" y="1596"/>
              <a:ext cx="23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Available fund balance &gt; 75% of general fund expenditures for the </a:t>
              </a:r>
              <a:endParaRPr kumimoji="0" lang="en-US" altLang="en-US" sz="1800" b="0" i="0" u="none" strike="noStrike" cap="none" normalizeH="0" baseline="0" smtClean="0">
                <a:ln>
                  <a:noFill/>
                </a:ln>
                <a:effectLst/>
                <a:cs typeface="Arial" panose="020B0604020202020204" pitchFamily="34" charset="0"/>
              </a:endParaRPr>
            </a:p>
          </p:txBody>
        </p:sp>
        <p:sp>
          <p:nvSpPr>
            <p:cNvPr id="23" name="Rectangle 22"/>
            <p:cNvSpPr>
              <a:spLocks noChangeArrowheads="1"/>
            </p:cNvSpPr>
            <p:nvPr/>
          </p:nvSpPr>
          <p:spPr bwMode="auto">
            <a:xfrm>
              <a:off x="300" y="1708"/>
              <a:ext cx="23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effectLst/>
                  <a:cs typeface="Arial" panose="020B0604020202020204" pitchFamily="34" charset="0"/>
                </a:rPr>
                <a:t>most recently reported year, the current year, and next year, and is </a:t>
              </a:r>
              <a:endParaRPr kumimoji="0" lang="en-US" altLang="en-US" sz="1800" b="0" i="0" u="none" strike="noStrike" cap="none" normalizeH="0" baseline="0" dirty="0" smtClean="0">
                <a:ln>
                  <a:noFill/>
                </a:ln>
                <a:effectLst/>
                <a:cs typeface="Arial" panose="020B0604020202020204" pitchFamily="34" charset="0"/>
              </a:endParaRPr>
            </a:p>
          </p:txBody>
        </p:sp>
        <p:sp>
          <p:nvSpPr>
            <p:cNvPr id="24" name="Rectangle 23"/>
            <p:cNvSpPr>
              <a:spLocks noChangeArrowheads="1"/>
            </p:cNvSpPr>
            <p:nvPr/>
          </p:nvSpPr>
          <p:spPr bwMode="auto">
            <a:xfrm>
              <a:off x="300" y="1819"/>
              <a:ext cx="7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expected to continue</a:t>
              </a:r>
              <a:endParaRPr kumimoji="0" lang="en-US" altLang="en-US" sz="1800" b="0" i="0" u="none" strike="noStrike" cap="none" normalizeH="0" baseline="0" smtClean="0">
                <a:ln>
                  <a:noFill/>
                </a:ln>
                <a:effectLst/>
                <a:cs typeface="Arial" panose="020B0604020202020204" pitchFamily="34" charset="0"/>
              </a:endParaRPr>
            </a:p>
          </p:txBody>
        </p:sp>
        <p:sp>
          <p:nvSpPr>
            <p:cNvPr id="25" name="Rectangle 24"/>
            <p:cNvSpPr>
              <a:spLocks noChangeArrowheads="1"/>
            </p:cNvSpPr>
            <p:nvPr/>
          </p:nvSpPr>
          <p:spPr bwMode="auto">
            <a:xfrm>
              <a:off x="2817" y="1708"/>
              <a:ext cx="137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Sustained large positive fund balances</a:t>
              </a:r>
              <a:endParaRPr kumimoji="0" lang="en-US" altLang="en-US" sz="1800" b="0" i="0" u="none" strike="noStrike" cap="none" normalizeH="0" baseline="0" smtClean="0">
                <a:ln>
                  <a:noFill/>
                </a:ln>
                <a:effectLst/>
                <a:cs typeface="Arial" panose="020B0604020202020204" pitchFamily="34" charset="0"/>
              </a:endParaRPr>
            </a:p>
          </p:txBody>
        </p:sp>
        <p:sp>
          <p:nvSpPr>
            <p:cNvPr id="26" name="Rectangle 25"/>
            <p:cNvSpPr>
              <a:spLocks noChangeArrowheads="1"/>
            </p:cNvSpPr>
            <p:nvPr/>
          </p:nvSpPr>
          <p:spPr bwMode="auto">
            <a:xfrm>
              <a:off x="4542" y="1708"/>
              <a:ext cx="6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One notch increase</a:t>
              </a:r>
              <a:endParaRPr kumimoji="0" lang="en-US" altLang="en-US" sz="1800" b="0" i="0" u="none" strike="noStrike" cap="none" normalizeH="0" baseline="0" smtClean="0">
                <a:ln>
                  <a:noFill/>
                </a:ln>
                <a:effectLst/>
                <a:cs typeface="Arial" panose="020B0604020202020204" pitchFamily="34" charset="0"/>
              </a:endParaRPr>
            </a:p>
          </p:txBody>
        </p:sp>
        <p:sp>
          <p:nvSpPr>
            <p:cNvPr id="27" name="Rectangle 26"/>
            <p:cNvSpPr>
              <a:spLocks noChangeArrowheads="1"/>
            </p:cNvSpPr>
            <p:nvPr/>
          </p:nvSpPr>
          <p:spPr bwMode="auto">
            <a:xfrm>
              <a:off x="300" y="1931"/>
              <a:ext cx="12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Available fund balance &lt; $500,000</a:t>
              </a:r>
              <a:endParaRPr kumimoji="0" lang="en-US" altLang="en-US" sz="1800" b="0" i="0" u="none" strike="noStrike" cap="none" normalizeH="0" baseline="0" smtClean="0">
                <a:ln>
                  <a:noFill/>
                </a:ln>
                <a:effectLst/>
                <a:cs typeface="Arial" panose="020B0604020202020204" pitchFamily="34" charset="0"/>
              </a:endParaRPr>
            </a:p>
          </p:txBody>
        </p:sp>
        <p:sp>
          <p:nvSpPr>
            <p:cNvPr id="28" name="Rectangle 27"/>
            <p:cNvSpPr>
              <a:spLocks noChangeArrowheads="1"/>
            </p:cNvSpPr>
            <p:nvPr/>
          </p:nvSpPr>
          <p:spPr bwMode="auto">
            <a:xfrm>
              <a:off x="3013" y="1931"/>
              <a:ext cx="9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Low nominal fund balances</a:t>
              </a:r>
              <a:endParaRPr kumimoji="0" lang="en-US" altLang="en-US" sz="1800" b="0" i="0" u="none" strike="noStrike" cap="none" normalizeH="0" baseline="0" smtClean="0">
                <a:ln>
                  <a:noFill/>
                </a:ln>
                <a:effectLst/>
                <a:cs typeface="Arial" panose="020B0604020202020204" pitchFamily="34" charset="0"/>
              </a:endParaRPr>
            </a:p>
          </p:txBody>
        </p:sp>
        <p:sp>
          <p:nvSpPr>
            <p:cNvPr id="29" name="Rectangle 28"/>
            <p:cNvSpPr>
              <a:spLocks noChangeArrowheads="1"/>
            </p:cNvSpPr>
            <p:nvPr/>
          </p:nvSpPr>
          <p:spPr bwMode="auto">
            <a:xfrm>
              <a:off x="4532" y="1931"/>
              <a:ext cx="7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One notch decrease</a:t>
              </a:r>
              <a:endParaRPr kumimoji="0" lang="en-US" altLang="en-US" sz="1800" b="0" i="0" u="none" strike="noStrike" cap="none" normalizeH="0" baseline="0" smtClean="0">
                <a:ln>
                  <a:noFill/>
                </a:ln>
                <a:effectLst/>
                <a:cs typeface="Arial" panose="020B0604020202020204" pitchFamily="34" charset="0"/>
              </a:endParaRPr>
            </a:p>
          </p:txBody>
        </p:sp>
        <p:sp>
          <p:nvSpPr>
            <p:cNvPr id="30" name="Rectangle 29"/>
            <p:cNvSpPr>
              <a:spLocks noChangeArrowheads="1"/>
            </p:cNvSpPr>
            <p:nvPr/>
          </p:nvSpPr>
          <p:spPr bwMode="auto">
            <a:xfrm>
              <a:off x="300" y="2042"/>
              <a:ext cx="6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Liquidity score of 4</a:t>
              </a:r>
              <a:endParaRPr kumimoji="0" lang="en-US" altLang="en-US" sz="1800" b="0" i="0" u="none" strike="noStrike" cap="none" normalizeH="0" baseline="0" smtClean="0">
                <a:ln>
                  <a:noFill/>
                </a:ln>
                <a:effectLst/>
                <a:cs typeface="Arial" panose="020B0604020202020204" pitchFamily="34" charset="0"/>
              </a:endParaRPr>
            </a:p>
          </p:txBody>
        </p:sp>
        <p:sp>
          <p:nvSpPr>
            <p:cNvPr id="31" name="Rectangle 30"/>
            <p:cNvSpPr>
              <a:spLocks noChangeArrowheads="1"/>
            </p:cNvSpPr>
            <p:nvPr/>
          </p:nvSpPr>
          <p:spPr bwMode="auto">
            <a:xfrm>
              <a:off x="3358" y="2042"/>
              <a:ext cx="29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Liquidity</a:t>
              </a:r>
              <a:endParaRPr kumimoji="0" lang="en-US" altLang="en-US" sz="1800" b="0" i="0" u="none" strike="noStrike" cap="none" normalizeH="0" baseline="0" smtClean="0">
                <a:ln>
                  <a:noFill/>
                </a:ln>
                <a:effectLst/>
                <a:cs typeface="Arial" panose="020B0604020202020204" pitchFamily="34" charset="0"/>
              </a:endParaRPr>
            </a:p>
          </p:txBody>
        </p:sp>
        <p:sp>
          <p:nvSpPr>
            <p:cNvPr id="32" name="Rectangle 31"/>
            <p:cNvSpPr>
              <a:spLocks noChangeArrowheads="1"/>
            </p:cNvSpPr>
            <p:nvPr/>
          </p:nvSpPr>
          <p:spPr bwMode="auto">
            <a:xfrm>
              <a:off x="4489" y="2042"/>
              <a:ext cx="8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BBB+</a:t>
              </a:r>
              <a:endParaRPr kumimoji="0" lang="en-US" altLang="en-US" sz="1800" b="0" i="0" u="none" strike="noStrike" cap="none" normalizeH="0" baseline="0" smtClean="0">
                <a:ln>
                  <a:noFill/>
                </a:ln>
                <a:effectLst/>
                <a:cs typeface="Arial" panose="020B0604020202020204" pitchFamily="34" charset="0"/>
              </a:endParaRPr>
            </a:p>
          </p:txBody>
        </p:sp>
        <p:sp>
          <p:nvSpPr>
            <p:cNvPr id="33" name="Rectangle 32"/>
            <p:cNvSpPr>
              <a:spLocks noChangeArrowheads="1"/>
            </p:cNvSpPr>
            <p:nvPr/>
          </p:nvSpPr>
          <p:spPr bwMode="auto">
            <a:xfrm>
              <a:off x="300" y="2154"/>
              <a:ext cx="6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Liquidity score of 5</a:t>
              </a:r>
              <a:endParaRPr kumimoji="0" lang="en-US" altLang="en-US" sz="1800" b="0" i="0" u="none" strike="noStrike" cap="none" normalizeH="0" baseline="0" smtClean="0">
                <a:ln>
                  <a:noFill/>
                </a:ln>
                <a:effectLst/>
                <a:cs typeface="Arial" panose="020B0604020202020204" pitchFamily="34" charset="0"/>
              </a:endParaRPr>
            </a:p>
          </p:txBody>
        </p:sp>
        <p:sp>
          <p:nvSpPr>
            <p:cNvPr id="34" name="Rectangle 33"/>
            <p:cNvSpPr>
              <a:spLocks noChangeArrowheads="1"/>
            </p:cNvSpPr>
            <p:nvPr/>
          </p:nvSpPr>
          <p:spPr bwMode="auto">
            <a:xfrm>
              <a:off x="3358" y="2154"/>
              <a:ext cx="29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Liquidity</a:t>
              </a:r>
              <a:endParaRPr kumimoji="0" lang="en-US" altLang="en-US" sz="1800" b="0" i="0" u="none" strike="noStrike" cap="none" normalizeH="0" baseline="0" smtClean="0">
                <a:ln>
                  <a:noFill/>
                </a:ln>
                <a:effectLst/>
                <a:cs typeface="Arial" panose="020B0604020202020204" pitchFamily="34" charset="0"/>
              </a:endParaRPr>
            </a:p>
          </p:txBody>
        </p:sp>
        <p:sp>
          <p:nvSpPr>
            <p:cNvPr id="35" name="Rectangle 34"/>
            <p:cNvSpPr>
              <a:spLocks noChangeArrowheads="1"/>
            </p:cNvSpPr>
            <p:nvPr/>
          </p:nvSpPr>
          <p:spPr bwMode="auto">
            <a:xfrm>
              <a:off x="4511" y="2154"/>
              <a:ext cx="7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BB+</a:t>
              </a:r>
              <a:endParaRPr kumimoji="0" lang="en-US" altLang="en-US" sz="1800" b="0" i="0" u="none" strike="noStrike" cap="none" normalizeH="0" baseline="0" smtClean="0">
                <a:ln>
                  <a:noFill/>
                </a:ln>
                <a:effectLst/>
                <a:cs typeface="Arial" panose="020B0604020202020204" pitchFamily="34" charset="0"/>
              </a:endParaRPr>
            </a:p>
          </p:txBody>
        </p:sp>
        <p:sp>
          <p:nvSpPr>
            <p:cNvPr id="36" name="Rectangle 35"/>
            <p:cNvSpPr>
              <a:spLocks noChangeArrowheads="1"/>
            </p:cNvSpPr>
            <p:nvPr/>
          </p:nvSpPr>
          <p:spPr bwMode="auto">
            <a:xfrm>
              <a:off x="300" y="2318"/>
              <a:ext cx="8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 score of 4</a:t>
              </a:r>
              <a:endParaRPr kumimoji="0" lang="en-US" altLang="en-US" sz="1800" b="0" i="0" u="none" strike="noStrike" cap="none" normalizeH="0" baseline="0" smtClean="0">
                <a:ln>
                  <a:noFill/>
                </a:ln>
                <a:effectLst/>
                <a:cs typeface="Arial" panose="020B0604020202020204" pitchFamily="34" charset="0"/>
              </a:endParaRPr>
            </a:p>
          </p:txBody>
        </p:sp>
        <p:sp>
          <p:nvSpPr>
            <p:cNvPr id="37" name="Rectangle 36"/>
            <p:cNvSpPr>
              <a:spLocks noChangeArrowheads="1"/>
            </p:cNvSpPr>
            <p:nvPr/>
          </p:nvSpPr>
          <p:spPr bwMode="auto">
            <a:xfrm>
              <a:off x="3273" y="2318"/>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a:t>
              </a:r>
              <a:endParaRPr kumimoji="0" lang="en-US" altLang="en-US" sz="1800" b="0" i="0" u="none" strike="noStrike" cap="none" normalizeH="0" baseline="0" smtClean="0">
                <a:ln>
                  <a:noFill/>
                </a:ln>
                <a:effectLst/>
                <a:cs typeface="Arial" panose="020B0604020202020204" pitchFamily="34" charset="0"/>
              </a:endParaRPr>
            </a:p>
          </p:txBody>
        </p:sp>
        <p:sp>
          <p:nvSpPr>
            <p:cNvPr id="38" name="Rectangle 37"/>
            <p:cNvSpPr>
              <a:spLocks noChangeArrowheads="1"/>
            </p:cNvSpPr>
            <p:nvPr/>
          </p:nvSpPr>
          <p:spPr bwMode="auto">
            <a:xfrm>
              <a:off x="4553" y="2265"/>
              <a:ext cx="6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A</a:t>
              </a:r>
              <a:endParaRPr kumimoji="0" lang="en-US" altLang="en-US" sz="1800" b="0" i="0" u="none" strike="noStrike" cap="none" normalizeH="0" baseline="0" smtClean="0">
                <a:ln>
                  <a:noFill/>
                </a:ln>
                <a:effectLst/>
                <a:cs typeface="Arial" panose="020B0604020202020204" pitchFamily="34" charset="0"/>
              </a:endParaRPr>
            </a:p>
          </p:txBody>
        </p:sp>
        <p:sp>
          <p:nvSpPr>
            <p:cNvPr id="39" name="Rectangle 38"/>
            <p:cNvSpPr>
              <a:spLocks noChangeArrowheads="1"/>
            </p:cNvSpPr>
            <p:nvPr/>
          </p:nvSpPr>
          <p:spPr bwMode="auto">
            <a:xfrm>
              <a:off x="4521" y="2377"/>
              <a:ext cx="7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One Notch Decrease</a:t>
              </a:r>
              <a:endParaRPr kumimoji="0" lang="en-US" altLang="en-US" sz="1800" b="0" i="0" u="none" strike="noStrike" cap="none" normalizeH="0" baseline="0" smtClean="0">
                <a:ln>
                  <a:noFill/>
                </a:ln>
                <a:effectLst/>
                <a:cs typeface="Arial" panose="020B0604020202020204" pitchFamily="34" charset="0"/>
              </a:endParaRPr>
            </a:p>
          </p:txBody>
        </p:sp>
        <p:sp>
          <p:nvSpPr>
            <p:cNvPr id="40" name="Rectangle 39"/>
            <p:cNvSpPr>
              <a:spLocks noChangeArrowheads="1"/>
            </p:cNvSpPr>
            <p:nvPr/>
          </p:nvSpPr>
          <p:spPr bwMode="auto">
            <a:xfrm>
              <a:off x="300" y="2541"/>
              <a:ext cx="8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 score of 5</a:t>
              </a:r>
              <a:endParaRPr kumimoji="0" lang="en-US" altLang="en-US" sz="1800" b="0" i="0" u="none" strike="noStrike" cap="none" normalizeH="0" baseline="0" smtClean="0">
                <a:ln>
                  <a:noFill/>
                </a:ln>
                <a:effectLst/>
                <a:cs typeface="Arial" panose="020B0604020202020204" pitchFamily="34" charset="0"/>
              </a:endParaRPr>
            </a:p>
          </p:txBody>
        </p:sp>
        <p:sp>
          <p:nvSpPr>
            <p:cNvPr id="41" name="Rectangle 40"/>
            <p:cNvSpPr>
              <a:spLocks noChangeArrowheads="1"/>
            </p:cNvSpPr>
            <p:nvPr/>
          </p:nvSpPr>
          <p:spPr bwMode="auto">
            <a:xfrm>
              <a:off x="3273" y="2541"/>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a:t>
              </a:r>
              <a:endParaRPr kumimoji="0" lang="en-US" altLang="en-US" sz="1800" b="0" i="0" u="none" strike="noStrike" cap="none" normalizeH="0" baseline="0" smtClean="0">
                <a:ln>
                  <a:noFill/>
                </a:ln>
                <a:effectLst/>
                <a:cs typeface="Arial" panose="020B0604020202020204" pitchFamily="34" charset="0"/>
              </a:endParaRPr>
            </a:p>
          </p:txBody>
        </p:sp>
        <p:sp>
          <p:nvSpPr>
            <p:cNvPr id="42" name="Rectangle 41"/>
            <p:cNvSpPr>
              <a:spLocks noChangeArrowheads="1"/>
            </p:cNvSpPr>
            <p:nvPr/>
          </p:nvSpPr>
          <p:spPr bwMode="auto">
            <a:xfrm>
              <a:off x="4489" y="2488"/>
              <a:ext cx="8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BBB-</a:t>
              </a:r>
              <a:endParaRPr kumimoji="0" lang="en-US" altLang="en-US" sz="1800" b="0" i="0" u="none" strike="noStrike" cap="none" normalizeH="0" baseline="0" smtClean="0">
                <a:ln>
                  <a:noFill/>
                </a:ln>
                <a:effectLst/>
                <a:cs typeface="Arial" panose="020B0604020202020204" pitchFamily="34" charset="0"/>
              </a:endParaRPr>
            </a:p>
          </p:txBody>
        </p:sp>
        <p:sp>
          <p:nvSpPr>
            <p:cNvPr id="43" name="Rectangle 42"/>
            <p:cNvSpPr>
              <a:spLocks noChangeArrowheads="1"/>
            </p:cNvSpPr>
            <p:nvPr/>
          </p:nvSpPr>
          <p:spPr bwMode="auto">
            <a:xfrm>
              <a:off x="4532" y="2599"/>
              <a:ext cx="7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Two Notch Decrease</a:t>
              </a:r>
              <a:endParaRPr kumimoji="0" lang="en-US" altLang="en-US" sz="1800" b="0" i="0" u="none" strike="noStrike" cap="none" normalizeH="0" baseline="0" smtClean="0">
                <a:ln>
                  <a:noFill/>
                </a:ln>
                <a:effectLst/>
                <a:cs typeface="Arial" panose="020B0604020202020204" pitchFamily="34" charset="0"/>
              </a:endParaRPr>
            </a:p>
          </p:txBody>
        </p:sp>
        <p:sp>
          <p:nvSpPr>
            <p:cNvPr id="44" name="Rectangle 43"/>
            <p:cNvSpPr>
              <a:spLocks noChangeArrowheads="1"/>
            </p:cNvSpPr>
            <p:nvPr/>
          </p:nvSpPr>
          <p:spPr bwMode="auto">
            <a:xfrm>
              <a:off x="300" y="2711"/>
              <a:ext cx="22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 score of 5 due ot a lack of willingness to support </a:t>
              </a:r>
              <a:endParaRPr kumimoji="0" lang="en-US" altLang="en-US" sz="1800" b="0" i="0" u="none" strike="noStrike" cap="none" normalizeH="0" baseline="0" smtClean="0">
                <a:ln>
                  <a:noFill/>
                </a:ln>
                <a:effectLst/>
                <a:cs typeface="Arial" panose="020B0604020202020204" pitchFamily="34" charset="0"/>
              </a:endParaRPr>
            </a:p>
          </p:txBody>
        </p:sp>
        <p:sp>
          <p:nvSpPr>
            <p:cNvPr id="45" name="Rectangle 44"/>
            <p:cNvSpPr>
              <a:spLocks noChangeArrowheads="1"/>
            </p:cNvSpPr>
            <p:nvPr/>
          </p:nvSpPr>
          <p:spPr bwMode="auto">
            <a:xfrm>
              <a:off x="300" y="2822"/>
              <a:ext cx="10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unconditional debt obligations</a:t>
              </a:r>
              <a:endParaRPr kumimoji="0" lang="en-US" altLang="en-US" sz="1800" b="0" i="0" u="none" strike="noStrike" cap="none" normalizeH="0" baseline="0" smtClean="0">
                <a:ln>
                  <a:noFill/>
                </a:ln>
                <a:effectLst/>
                <a:cs typeface="Arial" panose="020B0604020202020204" pitchFamily="34" charset="0"/>
              </a:endParaRPr>
            </a:p>
          </p:txBody>
        </p:sp>
        <p:sp>
          <p:nvSpPr>
            <p:cNvPr id="46" name="Rectangle 45"/>
            <p:cNvSpPr>
              <a:spLocks noChangeArrowheads="1"/>
            </p:cNvSpPr>
            <p:nvPr/>
          </p:nvSpPr>
          <p:spPr bwMode="auto">
            <a:xfrm>
              <a:off x="3273" y="2764"/>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Management</a:t>
              </a:r>
              <a:endParaRPr kumimoji="0" lang="en-US" altLang="en-US" sz="1800" b="0" i="0" u="none" strike="noStrike" cap="none" normalizeH="0" baseline="0" smtClean="0">
                <a:ln>
                  <a:noFill/>
                </a:ln>
                <a:effectLst/>
                <a:cs typeface="Arial" panose="020B0604020202020204" pitchFamily="34" charset="0"/>
              </a:endParaRPr>
            </a:p>
          </p:txBody>
        </p:sp>
        <p:sp>
          <p:nvSpPr>
            <p:cNvPr id="47" name="Rectangle 46"/>
            <p:cNvSpPr>
              <a:spLocks noChangeArrowheads="1"/>
            </p:cNvSpPr>
            <p:nvPr/>
          </p:nvSpPr>
          <p:spPr bwMode="auto">
            <a:xfrm>
              <a:off x="4330" y="2764"/>
              <a:ext cx="11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Debt not in default capped at B</a:t>
              </a:r>
              <a:endParaRPr kumimoji="0" lang="en-US" altLang="en-US" sz="1800" b="0" i="0" u="none" strike="noStrike" cap="none" normalizeH="0" baseline="0" smtClean="0">
                <a:ln>
                  <a:noFill/>
                </a:ln>
                <a:effectLst/>
                <a:cs typeface="Arial" panose="020B0604020202020204" pitchFamily="34" charset="0"/>
              </a:endParaRPr>
            </a:p>
          </p:txBody>
        </p:sp>
        <p:sp>
          <p:nvSpPr>
            <p:cNvPr id="48" name="Rectangle 47"/>
            <p:cNvSpPr>
              <a:spLocks noChangeArrowheads="1"/>
            </p:cNvSpPr>
            <p:nvPr/>
          </p:nvSpPr>
          <p:spPr bwMode="auto">
            <a:xfrm>
              <a:off x="300" y="2934"/>
              <a:ext cx="23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Available fund balance &lt; -10% of general fund expenditures for the </a:t>
              </a:r>
              <a:endParaRPr kumimoji="0" lang="en-US" altLang="en-US" sz="1800" b="0" i="0" u="none" strike="noStrike" cap="none" normalizeH="0" baseline="0" smtClean="0">
                <a:ln>
                  <a:noFill/>
                </a:ln>
                <a:effectLst/>
                <a:cs typeface="Arial" panose="020B0604020202020204" pitchFamily="34" charset="0"/>
              </a:endParaRPr>
            </a:p>
          </p:txBody>
        </p:sp>
        <p:sp>
          <p:nvSpPr>
            <p:cNvPr id="49" name="Rectangle 48"/>
            <p:cNvSpPr>
              <a:spLocks noChangeArrowheads="1"/>
            </p:cNvSpPr>
            <p:nvPr/>
          </p:nvSpPr>
          <p:spPr bwMode="auto">
            <a:xfrm>
              <a:off x="300" y="3045"/>
              <a:ext cx="20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most recently reported year or budget flexibility score of 5</a:t>
              </a:r>
              <a:endParaRPr kumimoji="0" lang="en-US" altLang="en-US" sz="1800" b="0" i="0" u="none" strike="noStrike" cap="none" normalizeH="0" baseline="0" smtClean="0">
                <a:ln>
                  <a:noFill/>
                </a:ln>
                <a:effectLst/>
                <a:cs typeface="Arial" panose="020B0604020202020204" pitchFamily="34" charset="0"/>
              </a:endParaRPr>
            </a:p>
          </p:txBody>
        </p:sp>
        <p:sp>
          <p:nvSpPr>
            <p:cNvPr id="50" name="Rectangle 49"/>
            <p:cNvSpPr>
              <a:spLocks noChangeArrowheads="1"/>
            </p:cNvSpPr>
            <p:nvPr/>
          </p:nvSpPr>
          <p:spPr bwMode="auto">
            <a:xfrm>
              <a:off x="2796" y="2987"/>
              <a:ext cx="1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Large or chronic negative fund balances</a:t>
              </a:r>
              <a:endParaRPr kumimoji="0" lang="en-US" altLang="en-US" sz="1800" b="0" i="0" u="none" strike="noStrike" cap="none" normalizeH="0" baseline="0" smtClean="0">
                <a:ln>
                  <a:noFill/>
                </a:ln>
                <a:effectLst/>
                <a:cs typeface="Arial" panose="020B0604020202020204" pitchFamily="34" charset="0"/>
              </a:endParaRPr>
            </a:p>
          </p:txBody>
        </p:sp>
        <p:sp>
          <p:nvSpPr>
            <p:cNvPr id="51" name="Rectangle 50"/>
            <p:cNvSpPr>
              <a:spLocks noChangeArrowheads="1"/>
            </p:cNvSpPr>
            <p:nvPr/>
          </p:nvSpPr>
          <p:spPr bwMode="auto">
            <a:xfrm>
              <a:off x="4532" y="2987"/>
              <a:ext cx="7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A+</a:t>
              </a:r>
              <a:endParaRPr kumimoji="0" lang="en-US" altLang="en-US" sz="1800" b="0" i="0" u="none" strike="noStrike" cap="none" normalizeH="0" baseline="0" smtClean="0">
                <a:ln>
                  <a:noFill/>
                </a:ln>
                <a:effectLst/>
                <a:cs typeface="Arial" panose="020B0604020202020204" pitchFamily="34" charset="0"/>
              </a:endParaRPr>
            </a:p>
          </p:txBody>
        </p:sp>
        <p:sp>
          <p:nvSpPr>
            <p:cNvPr id="52" name="Rectangle 51"/>
            <p:cNvSpPr>
              <a:spLocks noChangeArrowheads="1"/>
            </p:cNvSpPr>
            <p:nvPr/>
          </p:nvSpPr>
          <p:spPr bwMode="auto">
            <a:xfrm>
              <a:off x="300" y="3157"/>
              <a:ext cx="23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Available fund balance &lt; -5% of general fund expenditures for the </a:t>
              </a:r>
              <a:endParaRPr kumimoji="0" lang="en-US" altLang="en-US" sz="1800" b="0" i="0" u="none" strike="noStrike" cap="none" normalizeH="0" baseline="0" smtClean="0">
                <a:ln>
                  <a:noFill/>
                </a:ln>
                <a:effectLst/>
                <a:cs typeface="Arial" panose="020B0604020202020204" pitchFamily="34" charset="0"/>
              </a:endParaRPr>
            </a:p>
          </p:txBody>
        </p:sp>
        <p:sp>
          <p:nvSpPr>
            <p:cNvPr id="53" name="Rectangle 52"/>
            <p:cNvSpPr>
              <a:spLocks noChangeArrowheads="1"/>
            </p:cNvSpPr>
            <p:nvPr/>
          </p:nvSpPr>
          <p:spPr bwMode="auto">
            <a:xfrm>
              <a:off x="300" y="3268"/>
              <a:ext cx="11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two most recently reported years</a:t>
              </a:r>
              <a:endParaRPr kumimoji="0" lang="en-US" altLang="en-US" sz="1800" b="0" i="0" u="none" strike="noStrike" cap="none" normalizeH="0" baseline="0" smtClean="0">
                <a:ln>
                  <a:noFill/>
                </a:ln>
                <a:effectLst/>
                <a:cs typeface="Arial" panose="020B0604020202020204" pitchFamily="34" charset="0"/>
              </a:endParaRPr>
            </a:p>
          </p:txBody>
        </p:sp>
        <p:sp>
          <p:nvSpPr>
            <p:cNvPr id="54" name="Rectangle 53"/>
            <p:cNvSpPr>
              <a:spLocks noChangeArrowheads="1"/>
            </p:cNvSpPr>
            <p:nvPr/>
          </p:nvSpPr>
          <p:spPr bwMode="auto">
            <a:xfrm>
              <a:off x="2796" y="3210"/>
              <a:ext cx="1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Large or chronic negative fund balances</a:t>
              </a:r>
              <a:endParaRPr kumimoji="0" lang="en-US" altLang="en-US" sz="1800" b="0" i="0" u="none" strike="noStrike" cap="none" normalizeH="0" baseline="0" smtClean="0">
                <a:ln>
                  <a:noFill/>
                </a:ln>
                <a:effectLst/>
                <a:cs typeface="Arial" panose="020B0604020202020204" pitchFamily="34" charset="0"/>
              </a:endParaRPr>
            </a:p>
          </p:txBody>
        </p:sp>
        <p:sp>
          <p:nvSpPr>
            <p:cNvPr id="55" name="Rectangle 54"/>
            <p:cNvSpPr>
              <a:spLocks noChangeArrowheads="1"/>
            </p:cNvSpPr>
            <p:nvPr/>
          </p:nvSpPr>
          <p:spPr bwMode="auto">
            <a:xfrm>
              <a:off x="4537" y="3210"/>
              <a:ext cx="70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A-</a:t>
              </a:r>
              <a:endParaRPr kumimoji="0" lang="en-US" altLang="en-US" sz="1800" b="0" i="0" u="none" strike="noStrike" cap="none" normalizeH="0" baseline="0" smtClean="0">
                <a:ln>
                  <a:noFill/>
                </a:ln>
                <a:effectLst/>
                <a:cs typeface="Arial" panose="020B0604020202020204" pitchFamily="34" charset="0"/>
              </a:endParaRPr>
            </a:p>
          </p:txBody>
        </p:sp>
        <p:sp>
          <p:nvSpPr>
            <p:cNvPr id="56" name="Rectangle 55"/>
            <p:cNvSpPr>
              <a:spLocks noChangeArrowheads="1"/>
            </p:cNvSpPr>
            <p:nvPr/>
          </p:nvSpPr>
          <p:spPr bwMode="auto">
            <a:xfrm>
              <a:off x="300" y="3380"/>
              <a:ext cx="23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Available fund balance &lt; -5% of general fund expenditures for the </a:t>
              </a:r>
              <a:endParaRPr kumimoji="0" lang="en-US" altLang="en-US" sz="1800" b="0" i="0" u="none" strike="noStrike" cap="none" normalizeH="0" baseline="0" smtClean="0">
                <a:ln>
                  <a:noFill/>
                </a:ln>
                <a:effectLst/>
                <a:cs typeface="Arial" panose="020B0604020202020204" pitchFamily="34" charset="0"/>
              </a:endParaRPr>
            </a:p>
          </p:txBody>
        </p:sp>
        <p:sp>
          <p:nvSpPr>
            <p:cNvPr id="57" name="Rectangle 56"/>
            <p:cNvSpPr>
              <a:spLocks noChangeArrowheads="1"/>
            </p:cNvSpPr>
            <p:nvPr/>
          </p:nvSpPr>
          <p:spPr bwMode="auto">
            <a:xfrm>
              <a:off x="300" y="3491"/>
              <a:ext cx="122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three most recently reported years</a:t>
              </a:r>
              <a:endParaRPr kumimoji="0" lang="en-US" altLang="en-US" sz="1800" b="0" i="0" u="none" strike="noStrike" cap="none" normalizeH="0" baseline="0" smtClean="0">
                <a:ln>
                  <a:noFill/>
                </a:ln>
                <a:effectLst/>
                <a:cs typeface="Arial" panose="020B0604020202020204" pitchFamily="34" charset="0"/>
              </a:endParaRPr>
            </a:p>
          </p:txBody>
        </p:sp>
        <p:sp>
          <p:nvSpPr>
            <p:cNvPr id="58" name="Rectangle 57"/>
            <p:cNvSpPr>
              <a:spLocks noChangeArrowheads="1"/>
            </p:cNvSpPr>
            <p:nvPr/>
          </p:nvSpPr>
          <p:spPr bwMode="auto">
            <a:xfrm>
              <a:off x="2796" y="3433"/>
              <a:ext cx="1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Large or chronic negative fund balances</a:t>
              </a:r>
              <a:endParaRPr kumimoji="0" lang="en-US" altLang="en-US" sz="1800" b="0" i="0" u="none" strike="noStrike" cap="none" normalizeH="0" baseline="0" smtClean="0">
                <a:ln>
                  <a:noFill/>
                </a:ln>
                <a:effectLst/>
                <a:cs typeface="Arial" panose="020B0604020202020204" pitchFamily="34" charset="0"/>
              </a:endParaRPr>
            </a:p>
          </p:txBody>
        </p:sp>
        <p:sp>
          <p:nvSpPr>
            <p:cNvPr id="59" name="Rectangle 58"/>
            <p:cNvSpPr>
              <a:spLocks noChangeArrowheads="1"/>
            </p:cNvSpPr>
            <p:nvPr/>
          </p:nvSpPr>
          <p:spPr bwMode="auto">
            <a:xfrm>
              <a:off x="4511" y="3433"/>
              <a:ext cx="7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BBB</a:t>
              </a:r>
              <a:endParaRPr kumimoji="0" lang="en-US" altLang="en-US" sz="1800" b="0" i="0" u="none" strike="noStrike" cap="none" normalizeH="0" baseline="0" smtClean="0">
                <a:ln>
                  <a:noFill/>
                </a:ln>
                <a:effectLst/>
                <a:cs typeface="Arial" panose="020B0604020202020204" pitchFamily="34" charset="0"/>
              </a:endParaRPr>
            </a:p>
          </p:txBody>
        </p:sp>
        <p:sp>
          <p:nvSpPr>
            <p:cNvPr id="60" name="Rectangle 59"/>
            <p:cNvSpPr>
              <a:spLocks noChangeArrowheads="1"/>
            </p:cNvSpPr>
            <p:nvPr/>
          </p:nvSpPr>
          <p:spPr bwMode="auto">
            <a:xfrm>
              <a:off x="300" y="3656"/>
              <a:ext cx="23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Local government exhibited characteristics of structural imbalance </a:t>
              </a:r>
              <a:endParaRPr kumimoji="0" lang="en-US" altLang="en-US" sz="1800" b="0" i="0" u="none" strike="noStrike" cap="none" normalizeH="0" baseline="0" smtClean="0">
                <a:ln>
                  <a:noFill/>
                </a:ln>
                <a:effectLst/>
                <a:cs typeface="Arial" panose="020B0604020202020204" pitchFamily="34" charset="0"/>
              </a:endParaRPr>
            </a:p>
          </p:txBody>
        </p:sp>
        <p:sp>
          <p:nvSpPr>
            <p:cNvPr id="61" name="Rectangle 60"/>
            <p:cNvSpPr>
              <a:spLocks noChangeArrowheads="1"/>
            </p:cNvSpPr>
            <p:nvPr/>
          </p:nvSpPr>
          <p:spPr bwMode="auto">
            <a:xfrm>
              <a:off x="300" y="3767"/>
              <a:ext cx="22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expected to continue without a credible plan to restore balance</a:t>
              </a:r>
              <a:endParaRPr kumimoji="0" lang="en-US" altLang="en-US" sz="1800" b="0" i="0" u="none" strike="noStrike" cap="none" normalizeH="0" baseline="0" smtClean="0">
                <a:ln>
                  <a:noFill/>
                </a:ln>
                <a:effectLst/>
                <a:cs typeface="Arial" panose="020B0604020202020204" pitchFamily="34" charset="0"/>
              </a:endParaRPr>
            </a:p>
          </p:txBody>
        </p:sp>
        <p:sp>
          <p:nvSpPr>
            <p:cNvPr id="62" name="Rectangle 61"/>
            <p:cNvSpPr>
              <a:spLocks noChangeArrowheads="1"/>
            </p:cNvSpPr>
            <p:nvPr/>
          </p:nvSpPr>
          <p:spPr bwMode="auto">
            <a:xfrm>
              <a:off x="3141" y="3714"/>
              <a:ext cx="7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Structural imbalance</a:t>
              </a:r>
              <a:endParaRPr kumimoji="0" lang="en-US" altLang="en-US" sz="1800" b="0" i="0" u="none" strike="noStrike" cap="none" normalizeH="0" baseline="0" smtClean="0">
                <a:ln>
                  <a:noFill/>
                </a:ln>
                <a:effectLst/>
                <a:cs typeface="Arial" panose="020B0604020202020204" pitchFamily="34" charset="0"/>
              </a:endParaRPr>
            </a:p>
          </p:txBody>
        </p:sp>
        <p:sp>
          <p:nvSpPr>
            <p:cNvPr id="63" name="Rectangle 62"/>
            <p:cNvSpPr>
              <a:spLocks noChangeArrowheads="1"/>
            </p:cNvSpPr>
            <p:nvPr/>
          </p:nvSpPr>
          <p:spPr bwMode="auto">
            <a:xfrm>
              <a:off x="4489" y="3714"/>
              <a:ext cx="8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effectLst/>
                  <a:cs typeface="Arial" panose="020B0604020202020204" pitchFamily="34" charset="0"/>
                </a:rPr>
                <a:t>Rating capped at BBB+</a:t>
              </a:r>
              <a:endParaRPr kumimoji="0" lang="en-US" altLang="en-US" sz="1800" b="0" i="0" u="none" strike="noStrike" cap="none" normalizeH="0" baseline="0" smtClean="0">
                <a:ln>
                  <a:noFill/>
                </a:ln>
                <a:effectLst/>
                <a:cs typeface="Arial" panose="020B0604020202020204" pitchFamily="34" charset="0"/>
              </a:endParaRPr>
            </a:p>
          </p:txBody>
        </p:sp>
        <p:sp>
          <p:nvSpPr>
            <p:cNvPr id="64" name="Line 63"/>
            <p:cNvSpPr>
              <a:spLocks noChangeShapeType="1"/>
            </p:cNvSpPr>
            <p:nvPr/>
          </p:nvSpPr>
          <p:spPr bwMode="auto">
            <a:xfrm>
              <a:off x="289" y="795"/>
              <a:ext cx="3961" cy="0"/>
            </a:xfrm>
            <a:prstGeom prst="line">
              <a:avLst/>
            </a:prstGeom>
            <a:noFill/>
            <a:ln w="0">
              <a:solidFill>
                <a:srgbClr val="37363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latin typeface="Arial" panose="020B0604020202020204" pitchFamily="34" charset="0"/>
                <a:cs typeface="Arial" panose="020B0604020202020204" pitchFamily="34" charset="0"/>
              </a:endParaRPr>
            </a:p>
          </p:txBody>
        </p:sp>
        <p:sp>
          <p:nvSpPr>
            <p:cNvPr id="65" name="Rectangle 64"/>
            <p:cNvSpPr>
              <a:spLocks noChangeArrowheads="1"/>
            </p:cNvSpPr>
            <p:nvPr/>
          </p:nvSpPr>
          <p:spPr bwMode="auto">
            <a:xfrm>
              <a:off x="289" y="795"/>
              <a:ext cx="3961" cy="5"/>
            </a:xfrm>
            <a:prstGeom prst="rect">
              <a:avLst/>
            </a:prstGeom>
            <a:solidFill>
              <a:srgbClr val="3736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Line 65"/>
            <p:cNvSpPr>
              <a:spLocks noChangeShapeType="1"/>
            </p:cNvSpPr>
            <p:nvPr/>
          </p:nvSpPr>
          <p:spPr bwMode="auto">
            <a:xfrm>
              <a:off x="284" y="795"/>
              <a:ext cx="0" cy="111"/>
            </a:xfrm>
            <a:prstGeom prst="line">
              <a:avLst/>
            </a:prstGeom>
            <a:noFill/>
            <a:ln w="0">
              <a:solidFill>
                <a:srgbClr val="37363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Rectangle 66"/>
            <p:cNvSpPr>
              <a:spLocks noChangeArrowheads="1"/>
            </p:cNvSpPr>
            <p:nvPr/>
          </p:nvSpPr>
          <p:spPr bwMode="auto">
            <a:xfrm>
              <a:off x="284" y="795"/>
              <a:ext cx="5" cy="111"/>
            </a:xfrm>
            <a:prstGeom prst="rect">
              <a:avLst/>
            </a:prstGeom>
            <a:solidFill>
              <a:srgbClr val="3736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Line 67"/>
            <p:cNvSpPr>
              <a:spLocks noChangeShapeType="1"/>
            </p:cNvSpPr>
            <p:nvPr/>
          </p:nvSpPr>
          <p:spPr bwMode="auto">
            <a:xfrm>
              <a:off x="284" y="906"/>
              <a:ext cx="0" cy="30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9" name="Rectangle 68"/>
            <p:cNvSpPr>
              <a:spLocks noChangeArrowheads="1"/>
            </p:cNvSpPr>
            <p:nvPr/>
          </p:nvSpPr>
          <p:spPr bwMode="auto">
            <a:xfrm>
              <a:off x="284" y="906"/>
              <a:ext cx="5" cy="30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0" name="Line 69"/>
            <p:cNvSpPr>
              <a:spLocks noChangeShapeType="1"/>
            </p:cNvSpPr>
            <p:nvPr/>
          </p:nvSpPr>
          <p:spPr bwMode="auto">
            <a:xfrm>
              <a:off x="4250" y="795"/>
              <a:ext cx="0" cy="3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Rectangle 70"/>
            <p:cNvSpPr>
              <a:spLocks noChangeArrowheads="1"/>
            </p:cNvSpPr>
            <p:nvPr/>
          </p:nvSpPr>
          <p:spPr bwMode="auto">
            <a:xfrm>
              <a:off x="4250" y="795"/>
              <a:ext cx="6" cy="31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Line 71"/>
            <p:cNvSpPr>
              <a:spLocks noChangeShapeType="1"/>
            </p:cNvSpPr>
            <p:nvPr/>
          </p:nvSpPr>
          <p:spPr bwMode="auto">
            <a:xfrm>
              <a:off x="5541" y="795"/>
              <a:ext cx="0" cy="3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Rectangle 72"/>
            <p:cNvSpPr>
              <a:spLocks noChangeArrowheads="1"/>
            </p:cNvSpPr>
            <p:nvPr/>
          </p:nvSpPr>
          <p:spPr bwMode="auto">
            <a:xfrm>
              <a:off x="5541" y="795"/>
              <a:ext cx="5" cy="31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Line 73"/>
            <p:cNvSpPr>
              <a:spLocks noChangeShapeType="1"/>
            </p:cNvSpPr>
            <p:nvPr/>
          </p:nvSpPr>
          <p:spPr bwMode="auto">
            <a:xfrm>
              <a:off x="2780" y="912"/>
              <a:ext cx="0" cy="30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Rectangle 74"/>
            <p:cNvSpPr>
              <a:spLocks noChangeArrowheads="1"/>
            </p:cNvSpPr>
            <p:nvPr/>
          </p:nvSpPr>
          <p:spPr bwMode="auto">
            <a:xfrm>
              <a:off x="2780" y="912"/>
              <a:ext cx="5" cy="30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Line 75"/>
            <p:cNvSpPr>
              <a:spLocks noChangeShapeType="1"/>
            </p:cNvSpPr>
            <p:nvPr/>
          </p:nvSpPr>
          <p:spPr bwMode="auto">
            <a:xfrm>
              <a:off x="4256" y="795"/>
              <a:ext cx="1285" cy="0"/>
            </a:xfrm>
            <a:prstGeom prst="line">
              <a:avLst/>
            </a:prstGeom>
            <a:noFill/>
            <a:ln w="0">
              <a:solidFill>
                <a:srgbClr val="37363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Rectangle 76"/>
            <p:cNvSpPr>
              <a:spLocks noChangeArrowheads="1"/>
            </p:cNvSpPr>
            <p:nvPr/>
          </p:nvSpPr>
          <p:spPr bwMode="auto">
            <a:xfrm>
              <a:off x="4256" y="795"/>
              <a:ext cx="1285" cy="5"/>
            </a:xfrm>
            <a:prstGeom prst="rect">
              <a:avLst/>
            </a:prstGeom>
            <a:solidFill>
              <a:srgbClr val="3736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Line 77"/>
            <p:cNvSpPr>
              <a:spLocks noChangeShapeType="1"/>
            </p:cNvSpPr>
            <p:nvPr/>
          </p:nvSpPr>
          <p:spPr bwMode="auto">
            <a:xfrm>
              <a:off x="289" y="906"/>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79" name="Rectangle 78"/>
            <p:cNvSpPr>
              <a:spLocks noChangeArrowheads="1"/>
            </p:cNvSpPr>
            <p:nvPr/>
          </p:nvSpPr>
          <p:spPr bwMode="auto">
            <a:xfrm>
              <a:off x="289" y="906"/>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Line 79"/>
            <p:cNvSpPr>
              <a:spLocks noChangeShapeType="1"/>
            </p:cNvSpPr>
            <p:nvPr/>
          </p:nvSpPr>
          <p:spPr bwMode="auto">
            <a:xfrm>
              <a:off x="289" y="1129"/>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Rectangle 80"/>
            <p:cNvSpPr>
              <a:spLocks noChangeArrowheads="1"/>
            </p:cNvSpPr>
            <p:nvPr/>
          </p:nvSpPr>
          <p:spPr bwMode="auto">
            <a:xfrm>
              <a:off x="289" y="1129"/>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Line 81"/>
            <p:cNvSpPr>
              <a:spLocks noChangeShapeType="1"/>
            </p:cNvSpPr>
            <p:nvPr/>
          </p:nvSpPr>
          <p:spPr bwMode="auto">
            <a:xfrm>
              <a:off x="300" y="1352"/>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Rectangle 82"/>
            <p:cNvSpPr>
              <a:spLocks noChangeArrowheads="1"/>
            </p:cNvSpPr>
            <p:nvPr/>
          </p:nvSpPr>
          <p:spPr bwMode="auto">
            <a:xfrm>
              <a:off x="289" y="1352"/>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83"/>
            <p:cNvSpPr>
              <a:spLocks noChangeShapeType="1"/>
            </p:cNvSpPr>
            <p:nvPr/>
          </p:nvSpPr>
          <p:spPr bwMode="auto">
            <a:xfrm>
              <a:off x="289" y="1575"/>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Rectangle 84"/>
            <p:cNvSpPr>
              <a:spLocks noChangeArrowheads="1"/>
            </p:cNvSpPr>
            <p:nvPr/>
          </p:nvSpPr>
          <p:spPr bwMode="auto">
            <a:xfrm>
              <a:off x="289" y="1575"/>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85"/>
            <p:cNvSpPr>
              <a:spLocks noChangeShapeType="1"/>
            </p:cNvSpPr>
            <p:nvPr/>
          </p:nvSpPr>
          <p:spPr bwMode="auto">
            <a:xfrm>
              <a:off x="289" y="191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Rectangle 86"/>
            <p:cNvSpPr>
              <a:spLocks noChangeArrowheads="1"/>
            </p:cNvSpPr>
            <p:nvPr/>
          </p:nvSpPr>
          <p:spPr bwMode="auto">
            <a:xfrm>
              <a:off x="289" y="1910"/>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Line 87"/>
            <p:cNvSpPr>
              <a:spLocks noChangeShapeType="1"/>
            </p:cNvSpPr>
            <p:nvPr/>
          </p:nvSpPr>
          <p:spPr bwMode="auto">
            <a:xfrm>
              <a:off x="289" y="2021"/>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88"/>
            <p:cNvSpPr>
              <a:spLocks noChangeArrowheads="1"/>
            </p:cNvSpPr>
            <p:nvPr/>
          </p:nvSpPr>
          <p:spPr bwMode="auto">
            <a:xfrm>
              <a:off x="289" y="2021"/>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Line 89"/>
            <p:cNvSpPr>
              <a:spLocks noChangeShapeType="1"/>
            </p:cNvSpPr>
            <p:nvPr/>
          </p:nvSpPr>
          <p:spPr bwMode="auto">
            <a:xfrm>
              <a:off x="289" y="2132"/>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Rectangle 90"/>
            <p:cNvSpPr>
              <a:spLocks noChangeArrowheads="1"/>
            </p:cNvSpPr>
            <p:nvPr/>
          </p:nvSpPr>
          <p:spPr bwMode="auto">
            <a:xfrm>
              <a:off x="289" y="2132"/>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Line 91"/>
            <p:cNvSpPr>
              <a:spLocks noChangeShapeType="1"/>
            </p:cNvSpPr>
            <p:nvPr/>
          </p:nvSpPr>
          <p:spPr bwMode="auto">
            <a:xfrm>
              <a:off x="289" y="2244"/>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Rectangle 92"/>
            <p:cNvSpPr>
              <a:spLocks noChangeArrowheads="1"/>
            </p:cNvSpPr>
            <p:nvPr/>
          </p:nvSpPr>
          <p:spPr bwMode="auto">
            <a:xfrm>
              <a:off x="289" y="2244"/>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Line 93"/>
            <p:cNvSpPr>
              <a:spLocks noChangeShapeType="1"/>
            </p:cNvSpPr>
            <p:nvPr/>
          </p:nvSpPr>
          <p:spPr bwMode="auto">
            <a:xfrm>
              <a:off x="289" y="2467"/>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Rectangle 94"/>
            <p:cNvSpPr>
              <a:spLocks noChangeArrowheads="1"/>
            </p:cNvSpPr>
            <p:nvPr/>
          </p:nvSpPr>
          <p:spPr bwMode="auto">
            <a:xfrm>
              <a:off x="289" y="2467"/>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Line 95"/>
            <p:cNvSpPr>
              <a:spLocks noChangeShapeType="1"/>
            </p:cNvSpPr>
            <p:nvPr/>
          </p:nvSpPr>
          <p:spPr bwMode="auto">
            <a:xfrm>
              <a:off x="289" y="269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Rectangle 96"/>
            <p:cNvSpPr>
              <a:spLocks noChangeArrowheads="1"/>
            </p:cNvSpPr>
            <p:nvPr/>
          </p:nvSpPr>
          <p:spPr bwMode="auto">
            <a:xfrm>
              <a:off x="289" y="2690"/>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97"/>
            <p:cNvSpPr>
              <a:spLocks noChangeShapeType="1"/>
            </p:cNvSpPr>
            <p:nvPr/>
          </p:nvSpPr>
          <p:spPr bwMode="auto">
            <a:xfrm>
              <a:off x="289" y="2913"/>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Rectangle 98"/>
            <p:cNvSpPr>
              <a:spLocks noChangeArrowheads="1"/>
            </p:cNvSpPr>
            <p:nvPr/>
          </p:nvSpPr>
          <p:spPr bwMode="auto">
            <a:xfrm>
              <a:off x="289" y="2913"/>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99"/>
            <p:cNvSpPr>
              <a:spLocks noChangeShapeType="1"/>
            </p:cNvSpPr>
            <p:nvPr/>
          </p:nvSpPr>
          <p:spPr bwMode="auto">
            <a:xfrm>
              <a:off x="289" y="3136"/>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Rectangle 100"/>
            <p:cNvSpPr>
              <a:spLocks noChangeArrowheads="1"/>
            </p:cNvSpPr>
            <p:nvPr/>
          </p:nvSpPr>
          <p:spPr bwMode="auto">
            <a:xfrm>
              <a:off x="289" y="3136"/>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Line 101"/>
            <p:cNvSpPr>
              <a:spLocks noChangeShapeType="1"/>
            </p:cNvSpPr>
            <p:nvPr/>
          </p:nvSpPr>
          <p:spPr bwMode="auto">
            <a:xfrm>
              <a:off x="289" y="3358"/>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102"/>
            <p:cNvSpPr>
              <a:spLocks noChangeArrowheads="1"/>
            </p:cNvSpPr>
            <p:nvPr/>
          </p:nvSpPr>
          <p:spPr bwMode="auto">
            <a:xfrm>
              <a:off x="289" y="3358"/>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Line 103"/>
            <p:cNvSpPr>
              <a:spLocks noChangeShapeType="1"/>
            </p:cNvSpPr>
            <p:nvPr/>
          </p:nvSpPr>
          <p:spPr bwMode="auto">
            <a:xfrm>
              <a:off x="289" y="3581"/>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Rectangle 104"/>
            <p:cNvSpPr>
              <a:spLocks noChangeArrowheads="1"/>
            </p:cNvSpPr>
            <p:nvPr/>
          </p:nvSpPr>
          <p:spPr bwMode="auto">
            <a:xfrm>
              <a:off x="289" y="3581"/>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Line 105"/>
            <p:cNvSpPr>
              <a:spLocks noChangeShapeType="1"/>
            </p:cNvSpPr>
            <p:nvPr/>
          </p:nvSpPr>
          <p:spPr bwMode="auto">
            <a:xfrm>
              <a:off x="289" y="3916"/>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Rectangle 106"/>
            <p:cNvSpPr>
              <a:spLocks noChangeArrowheads="1"/>
            </p:cNvSpPr>
            <p:nvPr/>
          </p:nvSpPr>
          <p:spPr bwMode="auto">
            <a:xfrm>
              <a:off x="289" y="3916"/>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15282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498598"/>
          </a:xfrm>
        </p:spPr>
        <p:txBody>
          <a:bodyPr/>
          <a:lstStyle/>
          <a:p>
            <a:r>
              <a:rPr lang="en-US" dirty="0" smtClean="0"/>
              <a:t>Institutional Framework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50" y="1650100"/>
            <a:ext cx="6691950" cy="1594805"/>
          </a:xfrm>
        </p:spPr>
        <p:txBody>
          <a:bodyPr>
            <a:normAutofit lnSpcReduction="10000"/>
          </a:bodyPr>
          <a:lstStyle/>
          <a:p>
            <a:pPr>
              <a:buClr>
                <a:schemeClr val="accent3"/>
              </a:buClr>
            </a:pPr>
            <a:r>
              <a:rPr lang="en-US" sz="1600" dirty="0">
                <a:solidFill>
                  <a:schemeClr val="tx1"/>
                </a:solidFill>
              </a:rPr>
              <a:t>Institutional Framework </a:t>
            </a:r>
            <a:r>
              <a:rPr lang="en-US" sz="1600" dirty="0" smtClean="0">
                <a:solidFill>
                  <a:schemeClr val="tx1"/>
                </a:solidFill>
              </a:rPr>
              <a:t>(Indicative Score: 1; Adjusted Score: 1)</a:t>
            </a:r>
            <a:endParaRPr lang="en-US" sz="1600" dirty="0">
              <a:solidFill>
                <a:schemeClr val="tx1"/>
              </a:solidFill>
            </a:endParaRPr>
          </a:p>
          <a:p>
            <a:pPr lvl="1">
              <a:buClr>
                <a:schemeClr val="accent3"/>
              </a:buClr>
            </a:pPr>
            <a:r>
              <a:rPr lang="en-US" sz="1600" dirty="0">
                <a:solidFill>
                  <a:schemeClr val="tx1"/>
                </a:solidFill>
              </a:rPr>
              <a:t>Assesses the legal and practical environment in which the local government operates.</a:t>
            </a:r>
          </a:p>
          <a:p>
            <a:pPr lvl="1">
              <a:buClr>
                <a:schemeClr val="accent3"/>
              </a:buClr>
            </a:pPr>
            <a:r>
              <a:rPr lang="en-US" sz="1600" dirty="0">
                <a:solidFill>
                  <a:schemeClr val="tx1"/>
                </a:solidFill>
              </a:rPr>
              <a:t>All municipalities </a:t>
            </a:r>
            <a:r>
              <a:rPr lang="en-US" sz="1600" dirty="0" smtClean="0">
                <a:solidFill>
                  <a:schemeClr val="tx1"/>
                </a:solidFill>
              </a:rPr>
              <a:t>in TN </a:t>
            </a:r>
            <a:r>
              <a:rPr lang="en-US" sz="1600" dirty="0">
                <a:solidFill>
                  <a:schemeClr val="tx1"/>
                </a:solidFill>
              </a:rPr>
              <a:t>have the same score for this factor.</a:t>
            </a:r>
          </a:p>
        </p:txBody>
      </p:sp>
      <p:graphicFrame>
        <p:nvGraphicFramePr>
          <p:cNvPr id="10" name="Table 9"/>
          <p:cNvGraphicFramePr>
            <a:graphicFrameLocks noGrp="1"/>
          </p:cNvGraphicFramePr>
          <p:nvPr>
            <p:extLst>
              <p:ext uri="{D42A27DB-BD31-4B8C-83A1-F6EECF244321}">
                <p14:modId xmlns:p14="http://schemas.microsoft.com/office/powerpoint/2010/main" val="2040933536"/>
              </p:ext>
            </p:extLst>
          </p:nvPr>
        </p:nvGraphicFramePr>
        <p:xfrm>
          <a:off x="2134065" y="3563060"/>
          <a:ext cx="4780620" cy="1955706"/>
        </p:xfrm>
        <a:graphic>
          <a:graphicData uri="http://schemas.openxmlformats.org/drawingml/2006/table">
            <a:tbl>
              <a:tblPr/>
              <a:tblGrid>
                <a:gridCol w="1447107"/>
                <a:gridCol w="3333513"/>
              </a:tblGrid>
              <a:tr h="325951">
                <a:tc>
                  <a:txBody>
                    <a:bodyPr/>
                    <a:lstStyle/>
                    <a:p>
                      <a:pPr algn="l" fontAlgn="b"/>
                      <a:r>
                        <a:rPr lang="en-US" sz="1800" b="1" i="0" u="none" strike="noStrike" dirty="0">
                          <a:solidFill>
                            <a:srgbClr val="FAFAFB"/>
                          </a:solidFill>
                          <a:effectLst/>
                          <a:latin typeface="Arial" panose="020B0604020202020204" pitchFamily="34" charset="0"/>
                          <a:cs typeface="Arial" panose="020B0604020202020204" pitchFamily="34" charset="0"/>
                        </a:rPr>
                        <a:t>Score Range</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800" b="1" i="0" u="none" strike="noStrike" dirty="0">
                          <a:solidFill>
                            <a:srgbClr val="FAFAFB"/>
                          </a:solidFill>
                          <a:effectLst/>
                          <a:latin typeface="Arial" panose="020B0604020202020204" pitchFamily="34" charset="0"/>
                          <a:cs typeface="Arial" panose="020B0604020202020204" pitchFamily="34" charset="0"/>
                        </a:rPr>
                        <a:t>Institutional Framework Score</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5951">
                <a:tc>
                  <a:txBody>
                    <a:bodyPr/>
                    <a:lstStyle/>
                    <a:p>
                      <a:pPr algn="ctr" fontAlgn="b"/>
                      <a:r>
                        <a:rPr lang="en-US" sz="1800" b="0" i="0" u="none" strike="noStrike" dirty="0">
                          <a:solidFill>
                            <a:srgbClr val="373637"/>
                          </a:solidFill>
                          <a:effectLst/>
                          <a:latin typeface="Arial" panose="020B0604020202020204" pitchFamily="34" charset="0"/>
                          <a:cs typeface="Arial" panose="020B0604020202020204" pitchFamily="34" charset="0"/>
                        </a:rPr>
                        <a:t>1 - 1.5</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b="0" i="0" u="none" strike="noStrike" dirty="0">
                          <a:solidFill>
                            <a:srgbClr val="373637"/>
                          </a:solidFill>
                          <a:effectLst/>
                          <a:latin typeface="Arial" panose="020B0604020202020204" pitchFamily="34" charset="0"/>
                          <a:cs typeface="Arial" panose="020B0604020202020204" pitchFamily="34" charset="0"/>
                        </a:rPr>
                        <a:t>1 (Very Strong)</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25951">
                <a:tc>
                  <a:txBody>
                    <a:bodyPr/>
                    <a:lstStyle/>
                    <a:p>
                      <a:pPr algn="ctr" fontAlgn="b"/>
                      <a:r>
                        <a:rPr lang="en-US" sz="1800" b="0" i="0" u="none" strike="noStrike">
                          <a:solidFill>
                            <a:srgbClr val="373637"/>
                          </a:solidFill>
                          <a:effectLst/>
                          <a:latin typeface="Arial" panose="020B0604020202020204" pitchFamily="34" charset="0"/>
                          <a:cs typeface="Arial" panose="020B0604020202020204" pitchFamily="34" charset="0"/>
                        </a:rPr>
                        <a:t>1.75 - 2.75</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373637"/>
                          </a:solidFill>
                          <a:effectLst/>
                          <a:latin typeface="Arial" panose="020B0604020202020204" pitchFamily="34" charset="0"/>
                          <a:cs typeface="Arial" panose="020B0604020202020204" pitchFamily="34" charset="0"/>
                        </a:rPr>
                        <a:t>2 (Strong)</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51">
                <a:tc>
                  <a:txBody>
                    <a:bodyPr/>
                    <a:lstStyle/>
                    <a:p>
                      <a:pPr algn="ctr" fontAlgn="b"/>
                      <a:r>
                        <a:rPr lang="en-US" sz="1800" b="0" i="0" u="none" strike="noStrike" dirty="0">
                          <a:solidFill>
                            <a:srgbClr val="373637"/>
                          </a:solidFill>
                          <a:effectLst/>
                          <a:latin typeface="Arial" panose="020B0604020202020204" pitchFamily="34" charset="0"/>
                          <a:cs typeface="Arial" panose="020B0604020202020204" pitchFamily="34" charset="0"/>
                        </a:rPr>
                        <a:t>3 - 3.75</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dirty="0">
                          <a:solidFill>
                            <a:srgbClr val="373637"/>
                          </a:solidFill>
                          <a:effectLst/>
                          <a:latin typeface="Arial" panose="020B0604020202020204" pitchFamily="34" charset="0"/>
                          <a:cs typeface="Arial" panose="020B0604020202020204" pitchFamily="34" charset="0"/>
                        </a:rPr>
                        <a:t>3 (Adequate)</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5951">
                <a:tc>
                  <a:txBody>
                    <a:bodyPr/>
                    <a:lstStyle/>
                    <a:p>
                      <a:pPr algn="ctr" fontAlgn="b"/>
                      <a:r>
                        <a:rPr lang="en-US" sz="1800" b="0" i="0" u="none" strike="noStrike">
                          <a:solidFill>
                            <a:srgbClr val="373637"/>
                          </a:solidFill>
                          <a:effectLst/>
                          <a:latin typeface="Arial" panose="020B0604020202020204" pitchFamily="34" charset="0"/>
                          <a:cs typeface="Arial" panose="020B0604020202020204" pitchFamily="34" charset="0"/>
                        </a:rPr>
                        <a:t>4 - 4.5</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373637"/>
                          </a:solidFill>
                          <a:effectLst/>
                          <a:latin typeface="Arial" panose="020B0604020202020204" pitchFamily="34" charset="0"/>
                          <a:cs typeface="Arial" panose="020B0604020202020204" pitchFamily="34" charset="0"/>
                        </a:rPr>
                        <a:t>4 (Weak)</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51">
                <a:tc>
                  <a:txBody>
                    <a:bodyPr/>
                    <a:lstStyle/>
                    <a:p>
                      <a:pPr algn="ctr" fontAlgn="b"/>
                      <a:r>
                        <a:rPr lang="en-US" sz="1800" b="0" i="0" u="none" strike="noStrike">
                          <a:solidFill>
                            <a:srgbClr val="373637"/>
                          </a:solidFill>
                          <a:effectLst/>
                          <a:latin typeface="Arial" panose="020B0604020202020204" pitchFamily="34" charset="0"/>
                          <a:cs typeface="Arial" panose="020B0604020202020204" pitchFamily="34" charset="0"/>
                        </a:rPr>
                        <a:t>4.75 - 5</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373637"/>
                          </a:solidFill>
                          <a:effectLst/>
                          <a:latin typeface="Arial" panose="020B0604020202020204" pitchFamily="34" charset="0"/>
                          <a:cs typeface="Arial" panose="020B0604020202020204" pitchFamily="34" charset="0"/>
                        </a:rPr>
                        <a:t>5 (Very Weak)</a:t>
                      </a:r>
                    </a:p>
                  </a:txBody>
                  <a:tcPr marL="15521" marR="15521" marT="1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87878246"/>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1" dirty="0" smtClean="0"/>
                        <a:t>Institutional</a:t>
                      </a:r>
                      <a:r>
                        <a:rPr lang="en-US" sz="900" b="1" baseline="0" dirty="0" smtClean="0"/>
                        <a:t> Framework</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10%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0509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498598"/>
          </a:xfrm>
        </p:spPr>
        <p:txBody>
          <a:bodyPr/>
          <a:lstStyle/>
          <a:p>
            <a:r>
              <a:rPr lang="en-US" dirty="0" smtClean="0"/>
              <a:t>Economy (30%)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50" y="1658192"/>
            <a:ext cx="6171284" cy="1988063"/>
          </a:xfrm>
        </p:spPr>
        <p:txBody>
          <a:bodyPr>
            <a:normAutofit fontScale="77500" lnSpcReduction="20000"/>
          </a:bodyPr>
          <a:lstStyle/>
          <a:p>
            <a:pPr>
              <a:buClr>
                <a:schemeClr val="accent3"/>
              </a:buClr>
            </a:pPr>
            <a:r>
              <a:rPr lang="en-US" sz="1600" dirty="0" smtClean="0">
                <a:solidFill>
                  <a:schemeClr val="tx1"/>
                </a:solidFill>
              </a:rPr>
              <a:t>Economy (Indicative Score: 3; Adjusted Score</a:t>
            </a:r>
            <a:r>
              <a:rPr lang="en-US" sz="1600" dirty="0">
                <a:solidFill>
                  <a:schemeClr val="tx1"/>
                </a:solidFill>
              </a:rPr>
              <a:t>: </a:t>
            </a:r>
            <a:r>
              <a:rPr lang="en-US" sz="1600" dirty="0" smtClean="0">
                <a:solidFill>
                  <a:schemeClr val="tx1"/>
                </a:solidFill>
              </a:rPr>
              <a:t>2)</a:t>
            </a:r>
            <a:endParaRPr lang="en-US" sz="1600" dirty="0">
              <a:solidFill>
                <a:schemeClr val="tx1"/>
              </a:solidFill>
            </a:endParaRPr>
          </a:p>
          <a:p>
            <a:pPr lvl="1">
              <a:buClr>
                <a:schemeClr val="accent3"/>
              </a:buClr>
            </a:pPr>
            <a:r>
              <a:rPr lang="en-US" sz="1600" dirty="0">
                <a:solidFill>
                  <a:schemeClr val="tx1"/>
                </a:solidFill>
              </a:rPr>
              <a:t>Assesses both the health of the asset base relied upon to provide both current and future locally derived revenues as well as the likelihood of additional service demands resulting from economic deterioration.</a:t>
            </a:r>
          </a:p>
          <a:p>
            <a:pPr lvl="1">
              <a:buClr>
                <a:schemeClr val="accent3"/>
              </a:buClr>
            </a:pPr>
            <a:r>
              <a:rPr lang="en-US" sz="1600" dirty="0">
                <a:solidFill>
                  <a:schemeClr val="tx1"/>
                </a:solidFill>
              </a:rPr>
              <a:t>Current market value per capita is </a:t>
            </a:r>
            <a:r>
              <a:rPr lang="en-US" sz="1600" dirty="0" smtClean="0">
                <a:solidFill>
                  <a:schemeClr val="tx1"/>
                </a:solidFill>
              </a:rPr>
              <a:t>$86,004.</a:t>
            </a:r>
            <a:endParaRPr lang="en-US" sz="1600" dirty="0">
              <a:solidFill>
                <a:schemeClr val="tx1"/>
              </a:solidFill>
            </a:endParaRPr>
          </a:p>
          <a:p>
            <a:pPr lvl="1">
              <a:buClr>
                <a:schemeClr val="accent3"/>
              </a:buClr>
            </a:pPr>
            <a:r>
              <a:rPr lang="en-US" sz="1600" dirty="0">
                <a:solidFill>
                  <a:schemeClr val="tx1"/>
                </a:solidFill>
              </a:rPr>
              <a:t>Projected per capita effective buying income for the </a:t>
            </a:r>
            <a:r>
              <a:rPr lang="en-US" sz="1600" dirty="0" smtClean="0">
                <a:solidFill>
                  <a:schemeClr val="tx1"/>
                </a:solidFill>
              </a:rPr>
              <a:t>County </a:t>
            </a:r>
            <a:r>
              <a:rPr lang="en-US" sz="1600" dirty="0">
                <a:solidFill>
                  <a:schemeClr val="tx1"/>
                </a:solidFill>
              </a:rPr>
              <a:t>is </a:t>
            </a:r>
            <a:r>
              <a:rPr lang="en-US" sz="1600" dirty="0" smtClean="0">
                <a:solidFill>
                  <a:schemeClr val="tx1"/>
                </a:solidFill>
              </a:rPr>
              <a:t>$68,027, </a:t>
            </a:r>
            <a:r>
              <a:rPr lang="en-US" sz="1600" dirty="0">
                <a:solidFill>
                  <a:schemeClr val="tx1"/>
                </a:solidFill>
              </a:rPr>
              <a:t>which is </a:t>
            </a:r>
            <a:r>
              <a:rPr lang="en-US" sz="1600" dirty="0" smtClean="0">
                <a:solidFill>
                  <a:schemeClr val="tx1"/>
                </a:solidFill>
              </a:rPr>
              <a:t>97.58% </a:t>
            </a:r>
            <a:r>
              <a:rPr lang="en-US" sz="1600" dirty="0">
                <a:solidFill>
                  <a:schemeClr val="tx1"/>
                </a:solidFill>
              </a:rPr>
              <a:t>of the U.S. EBI of </a:t>
            </a:r>
            <a:r>
              <a:rPr lang="en-US" sz="1600" dirty="0" smtClean="0">
                <a:solidFill>
                  <a:schemeClr val="tx1"/>
                </a:solidFill>
              </a:rPr>
              <a:t>$69,716.</a:t>
            </a:r>
            <a:endParaRPr lang="en-US" sz="1600" dirty="0">
              <a:solidFill>
                <a:schemeClr val="tx1"/>
              </a:solidFill>
            </a:endParaRPr>
          </a:p>
        </p:txBody>
      </p:sp>
      <p:sp>
        <p:nvSpPr>
          <p:cNvPr id="6" name="TextBox 5"/>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3228389"/>
              </p:ext>
            </p:extLst>
          </p:nvPr>
        </p:nvGraphicFramePr>
        <p:xfrm>
          <a:off x="864235" y="3811293"/>
          <a:ext cx="7061200" cy="2034982"/>
        </p:xfrm>
        <a:graphic>
          <a:graphicData uri="http://schemas.openxmlformats.org/drawingml/2006/table">
            <a:tbl>
              <a:tblPr/>
              <a:tblGrid>
                <a:gridCol w="1600200"/>
                <a:gridCol w="1092200"/>
                <a:gridCol w="1092200"/>
                <a:gridCol w="1092200"/>
                <a:gridCol w="1092200"/>
                <a:gridCol w="1092200"/>
              </a:tblGrid>
              <a:tr h="372112">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rtl="0" fontAlgn="ctr"/>
                      <a:r>
                        <a:rPr lang="en-US" sz="1600" b="1" i="0" u="none" strike="noStrike" dirty="0">
                          <a:solidFill>
                            <a:srgbClr val="FFFFFF"/>
                          </a:solidFill>
                          <a:effectLst/>
                          <a:latin typeface="Arial" panose="020B0604020202020204" pitchFamily="34" charset="0"/>
                        </a:rPr>
                        <a:t>Market Value/Capita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8396">
                <a:tc>
                  <a:txBody>
                    <a:bodyPr/>
                    <a:lstStyle/>
                    <a:p>
                      <a:pPr algn="ctr" rtl="0" fontAlgn="ctr"/>
                      <a:r>
                        <a:rPr lang="en-US" sz="1200" b="1" i="0" u="none" strike="noStrike" dirty="0">
                          <a:solidFill>
                            <a:srgbClr val="000000"/>
                          </a:solidFill>
                          <a:effectLst/>
                          <a:latin typeface="Arial" panose="020B0604020202020204" pitchFamily="34" charset="0"/>
                        </a:rPr>
                        <a:t>Projected per capita EBI as % of 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&gt;$195,000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$195,000-$100,000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$100,000-80,000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$80,000-$55,000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&lt;$55,000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32569">
                <a:tc>
                  <a:txBody>
                    <a:bodyPr/>
                    <a:lstStyle/>
                    <a:p>
                      <a:pPr algn="ctr" rtl="0" fontAlgn="ctr"/>
                      <a:r>
                        <a:rPr lang="en-US" sz="1200" b="0" i="0" u="none" strike="noStrike" dirty="0">
                          <a:solidFill>
                            <a:srgbClr val="000000"/>
                          </a:solidFill>
                          <a:effectLst/>
                          <a:latin typeface="Arial" panose="020B0604020202020204" pitchFamily="34" charset="0"/>
                        </a:rPr>
                        <a:t>&gt;150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2569">
                <a:tc>
                  <a:txBody>
                    <a:bodyPr/>
                    <a:lstStyle/>
                    <a:p>
                      <a:pPr algn="ctr" rtl="0" fontAlgn="ctr"/>
                      <a:r>
                        <a:rPr lang="en-US" sz="1200" b="0" i="0" u="none" strike="noStrike" dirty="0">
                          <a:solidFill>
                            <a:srgbClr val="000000"/>
                          </a:solidFill>
                          <a:effectLst/>
                          <a:latin typeface="Arial" panose="020B0604020202020204" pitchFamily="34" charset="0"/>
                        </a:rPr>
                        <a:t>110-150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44198">
                <a:tc>
                  <a:txBody>
                    <a:bodyPr/>
                    <a:lstStyle/>
                    <a:p>
                      <a:pPr algn="ctr" rtl="0" fontAlgn="ctr"/>
                      <a:r>
                        <a:rPr lang="en-US" sz="1200" b="0" i="0" u="none" strike="noStrike" dirty="0">
                          <a:solidFill>
                            <a:srgbClr val="000000"/>
                          </a:solidFill>
                          <a:effectLst/>
                          <a:latin typeface="Arial" panose="020B0604020202020204" pitchFamily="34" charset="0"/>
                        </a:rPr>
                        <a:t>85-110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0" i="0" u="none" strike="noStrike">
                          <a:solidFill>
                            <a:srgbClr val="000000"/>
                          </a:solidFill>
                          <a:effectLst/>
                          <a:latin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2569">
                <a:tc>
                  <a:txBody>
                    <a:bodyPr/>
                    <a:lstStyle/>
                    <a:p>
                      <a:pPr algn="ctr" rtl="0" fontAlgn="ctr"/>
                      <a:r>
                        <a:rPr lang="en-US" sz="1200" b="0" i="0" u="none" strike="noStrike" dirty="0">
                          <a:solidFill>
                            <a:srgbClr val="000000"/>
                          </a:solidFill>
                          <a:effectLst/>
                          <a:latin typeface="Arial" panose="020B0604020202020204" pitchFamily="34" charset="0"/>
                        </a:rPr>
                        <a:t>70-85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2569">
                <a:tc>
                  <a:txBody>
                    <a:bodyPr/>
                    <a:lstStyle/>
                    <a:p>
                      <a:pPr algn="ctr" rtl="0" fontAlgn="ctr"/>
                      <a:r>
                        <a:rPr lang="en-US" sz="1200" b="0" i="0" u="none" strike="noStrike" dirty="0">
                          <a:solidFill>
                            <a:srgbClr val="000000"/>
                          </a:solidFill>
                          <a:effectLst/>
                          <a:latin typeface="Arial" panose="020B0604020202020204" pitchFamily="34" charset="0"/>
                        </a:rPr>
                        <a:t>&lt;70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61587750"/>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Economy</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30%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1527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498598"/>
          </a:xfrm>
        </p:spPr>
        <p:txBody>
          <a:bodyPr/>
          <a:lstStyle/>
          <a:p>
            <a:r>
              <a:rPr lang="en-US" dirty="0" smtClean="0"/>
              <a:t>Management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50" y="1650101"/>
            <a:ext cx="6077541" cy="1095490"/>
          </a:xfrm>
        </p:spPr>
        <p:txBody>
          <a:bodyPr>
            <a:normAutofit fontScale="77500" lnSpcReduction="20000"/>
          </a:bodyPr>
          <a:lstStyle/>
          <a:p>
            <a:pPr>
              <a:buClr>
                <a:schemeClr val="accent3"/>
              </a:buClr>
            </a:pPr>
            <a:r>
              <a:rPr lang="en-US" sz="1600" dirty="0" smtClean="0">
                <a:solidFill>
                  <a:schemeClr val="tx1"/>
                </a:solidFill>
              </a:rPr>
              <a:t>Management (Indicative Score: 2; Adjusted Score</a:t>
            </a:r>
            <a:r>
              <a:rPr lang="en-US" sz="1600" dirty="0">
                <a:solidFill>
                  <a:schemeClr val="tx1"/>
                </a:solidFill>
              </a:rPr>
              <a:t>: 2</a:t>
            </a:r>
            <a:r>
              <a:rPr lang="en-US" sz="1600" dirty="0" smtClean="0">
                <a:solidFill>
                  <a:schemeClr val="tx1"/>
                </a:solidFill>
              </a:rPr>
              <a:t>)</a:t>
            </a:r>
            <a:endParaRPr lang="en-US" sz="1600" dirty="0">
              <a:solidFill>
                <a:schemeClr val="tx1"/>
              </a:solidFill>
            </a:endParaRPr>
          </a:p>
          <a:p>
            <a:pPr lvl="1">
              <a:buClr>
                <a:schemeClr val="accent3"/>
              </a:buClr>
            </a:pPr>
            <a:r>
              <a:rPr lang="en-US" sz="1600" dirty="0">
                <a:solidFill>
                  <a:schemeClr val="tx1"/>
                </a:solidFill>
              </a:rPr>
              <a:t>Assesses the impact of management conditions on the likelihood of repayment.</a:t>
            </a:r>
          </a:p>
          <a:p>
            <a:pPr lvl="1">
              <a:buClr>
                <a:schemeClr val="accent3"/>
              </a:buClr>
            </a:pPr>
            <a:r>
              <a:rPr lang="en-US" sz="1600" dirty="0">
                <a:solidFill>
                  <a:schemeClr val="tx1"/>
                </a:solidFill>
              </a:rPr>
              <a:t>Based on the most recent S&amp;P report on </a:t>
            </a:r>
            <a:r>
              <a:rPr lang="en-US" sz="1600" dirty="0" smtClean="0">
                <a:solidFill>
                  <a:schemeClr val="tx1"/>
                </a:solidFill>
              </a:rPr>
              <a:t>Knox County’s </a:t>
            </a:r>
            <a:r>
              <a:rPr lang="en-US" sz="1600" dirty="0">
                <a:solidFill>
                  <a:schemeClr val="tx1"/>
                </a:solidFill>
              </a:rPr>
              <a:t>dated </a:t>
            </a:r>
            <a:r>
              <a:rPr lang="en-US" sz="1600" dirty="0" smtClean="0">
                <a:solidFill>
                  <a:schemeClr val="tx1"/>
                </a:solidFill>
              </a:rPr>
              <a:t>June 12, 2018, </a:t>
            </a:r>
            <a:r>
              <a:rPr lang="en-US" sz="1600" dirty="0">
                <a:solidFill>
                  <a:schemeClr val="tx1"/>
                </a:solidFill>
              </a:rPr>
              <a:t>S&amp;P characterizes the financial management practices </a:t>
            </a:r>
            <a:r>
              <a:rPr lang="en-US" sz="1600" dirty="0" smtClean="0">
                <a:solidFill>
                  <a:schemeClr val="tx1"/>
                </a:solidFill>
              </a:rPr>
              <a:t>“good” </a:t>
            </a:r>
            <a:r>
              <a:rPr lang="en-US" sz="1600" dirty="0">
                <a:solidFill>
                  <a:schemeClr val="tx1"/>
                </a:solidFill>
              </a:rPr>
              <a:t>under its FMA </a:t>
            </a:r>
            <a:r>
              <a:rPr lang="en-US" sz="1600" dirty="0" smtClean="0">
                <a:solidFill>
                  <a:schemeClr val="tx1"/>
                </a:solidFill>
              </a:rPr>
              <a:t>methodology</a:t>
            </a:r>
            <a:r>
              <a:rPr lang="en-US" sz="1600" dirty="0">
                <a:solidFill>
                  <a:schemeClr val="tx1"/>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646362133"/>
              </p:ext>
            </p:extLst>
          </p:nvPr>
        </p:nvGraphicFramePr>
        <p:xfrm>
          <a:off x="492125" y="3043116"/>
          <a:ext cx="8064500" cy="2886908"/>
        </p:xfrm>
        <a:graphic>
          <a:graphicData uri="http://schemas.openxmlformats.org/drawingml/2006/table">
            <a:tbl>
              <a:tblPr/>
              <a:tblGrid>
                <a:gridCol w="1162504"/>
                <a:gridCol w="6901996"/>
              </a:tblGrid>
              <a:tr h="179655">
                <a:tc>
                  <a:txBody>
                    <a:bodyPr/>
                    <a:lstStyle/>
                    <a:p>
                      <a:pPr algn="ctr" fontAlgn="ctr"/>
                      <a:r>
                        <a:rPr lang="en-US" sz="1400" b="1" i="0" u="none" strike="noStrike" dirty="0">
                          <a:solidFill>
                            <a:srgbClr val="FAFAFB"/>
                          </a:solidFill>
                          <a:effectLst/>
                          <a:latin typeface="Arial" panose="020B0604020202020204" pitchFamily="34" charset="0"/>
                          <a:cs typeface="Arial" panose="020B0604020202020204" pitchFamily="34" charset="0"/>
                        </a:rPr>
                        <a:t>Rounded Score</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600" b="1" i="0" u="none" strike="noStrike">
                          <a:solidFill>
                            <a:srgbClr val="FAFAFB"/>
                          </a:solidFill>
                          <a:effectLst/>
                          <a:latin typeface="Arial" panose="020B0604020202020204" pitchFamily="34" charset="0"/>
                          <a:cs typeface="Arial" panose="020B0604020202020204" pitchFamily="34" charset="0"/>
                        </a:rPr>
                        <a:t>Characteristics</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9655">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1</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373637"/>
                          </a:solidFill>
                          <a:effectLst/>
                          <a:latin typeface="Arial" panose="020B0604020202020204" pitchFamily="34" charset="0"/>
                          <a:cs typeface="Arial" panose="020B0604020202020204" pitchFamily="34" charset="0"/>
                        </a:rPr>
                        <a:t>FMA score of "Strong" and none of the factors in score 5 are present</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79655">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2</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1100" b="0" i="0" u="none" strike="noStrike" dirty="0">
                          <a:solidFill>
                            <a:srgbClr val="373637"/>
                          </a:solidFill>
                          <a:effectLst/>
                          <a:latin typeface="Arial" panose="020B0604020202020204" pitchFamily="34" charset="0"/>
                          <a:cs typeface="Arial" panose="020B0604020202020204" pitchFamily="34" charset="0"/>
                        </a:rPr>
                        <a:t>FMA score of "Good" and none of the factors in score 5 are present</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79655">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3</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373637"/>
                          </a:solidFill>
                          <a:effectLst/>
                          <a:latin typeface="Arial" panose="020B0604020202020204" pitchFamily="34" charset="0"/>
                          <a:cs typeface="Arial" panose="020B0604020202020204" pitchFamily="34" charset="0"/>
                        </a:rPr>
                        <a:t>FMA score of "Standard" and none of the factors in score 5 are present</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98273">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4</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373637"/>
                          </a:solidFill>
                          <a:effectLst/>
                          <a:latin typeface="Arial" panose="020B0604020202020204" pitchFamily="34" charset="0"/>
                          <a:cs typeface="Arial" panose="020B0604020202020204" pitchFamily="34" charset="0"/>
                        </a:rPr>
                        <a:t>FMA score of "Vulnerable" or any of the following are present:</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There is a financial reporting statement that has material negative impact</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Any of the conditions in score 5 existed in the past 3 years</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The structural imbalance override condition exists or has existed within the past 3 years</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Very high debt, pension, or OPEB burden</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8273">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5</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373637"/>
                          </a:solidFill>
                          <a:effectLst/>
                          <a:latin typeface="Arial" panose="020B0604020202020204" pitchFamily="34" charset="0"/>
                          <a:cs typeface="Arial" panose="020B0604020202020204" pitchFamily="34" charset="0"/>
                        </a:rPr>
                        <a:t>Regardless of FMA score, any of the following is present:</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The management team lacks relevant skills resulting in a weak capacity for planning, monitoring, and management</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An auditor has delivered a going concern opinion</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The government has shown an unwillingness to support a debt or capital lease obligation</a:t>
                      </a:r>
                      <a:br>
                        <a:rPr lang="en-US" sz="1100" b="0" i="0" u="none" strike="noStrike" dirty="0">
                          <a:solidFill>
                            <a:srgbClr val="373637"/>
                          </a:solidFill>
                          <a:effectLst/>
                          <a:latin typeface="Arial" panose="020B0604020202020204" pitchFamily="34" charset="0"/>
                          <a:cs typeface="Arial" panose="020B0604020202020204" pitchFamily="34" charset="0"/>
                        </a:rPr>
                      </a:br>
                      <a:r>
                        <a:rPr lang="en-US" sz="1100" b="0" i="0" u="none" strike="noStrike" dirty="0">
                          <a:solidFill>
                            <a:srgbClr val="373637"/>
                          </a:solidFill>
                          <a:effectLst/>
                          <a:latin typeface="Arial" panose="020B0604020202020204" pitchFamily="34" charset="0"/>
                          <a:cs typeface="Arial" panose="020B0604020202020204" pitchFamily="34" charset="0"/>
                        </a:rPr>
                        <a:t>- The government is actively considering bankruptcy in the near term</a:t>
                      </a:r>
                    </a:p>
                  </a:txBody>
                  <a:tcPr marL="8555" marR="8555" marT="8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82140433"/>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Management</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20%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2031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6208260" cy="498598"/>
          </a:xfrm>
        </p:spPr>
        <p:txBody>
          <a:bodyPr/>
          <a:lstStyle/>
          <a:p>
            <a:r>
              <a:rPr lang="en-US" dirty="0" smtClean="0"/>
              <a:t>Liquidity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49" y="1650100"/>
            <a:ext cx="6208896" cy="1635360"/>
          </a:xfrm>
        </p:spPr>
        <p:txBody>
          <a:bodyPr>
            <a:normAutofit fontScale="77500" lnSpcReduction="20000"/>
          </a:bodyPr>
          <a:lstStyle/>
          <a:p>
            <a:pPr>
              <a:buClr>
                <a:schemeClr val="accent3"/>
              </a:buClr>
            </a:pPr>
            <a:r>
              <a:rPr lang="en-US" sz="1600" dirty="0" smtClean="0">
                <a:solidFill>
                  <a:schemeClr val="tx1"/>
                </a:solidFill>
              </a:rPr>
              <a:t>Liquidity (Indicative Score: 1; Adjusted Score</a:t>
            </a:r>
            <a:r>
              <a:rPr lang="en-US" sz="1600" dirty="0">
                <a:solidFill>
                  <a:schemeClr val="tx1"/>
                </a:solidFill>
              </a:rPr>
              <a:t>: </a:t>
            </a:r>
            <a:r>
              <a:rPr lang="en-US" sz="1600" dirty="0" smtClean="0">
                <a:solidFill>
                  <a:schemeClr val="tx1"/>
                </a:solidFill>
              </a:rPr>
              <a:t>1)</a:t>
            </a:r>
            <a:endParaRPr lang="en-US" sz="1600" dirty="0">
              <a:solidFill>
                <a:schemeClr val="tx1"/>
              </a:solidFill>
            </a:endParaRPr>
          </a:p>
          <a:p>
            <a:pPr lvl="1">
              <a:buClr>
                <a:schemeClr val="accent3"/>
              </a:buClr>
            </a:pPr>
            <a:r>
              <a:rPr lang="en-US" sz="1600" dirty="0">
                <a:solidFill>
                  <a:schemeClr val="tx1"/>
                </a:solidFill>
              </a:rPr>
              <a:t>The initial score measures the availability of cash and cash equivalents to </a:t>
            </a:r>
            <a:r>
              <a:rPr lang="en-US" sz="1600" dirty="0" smtClean="0">
                <a:solidFill>
                  <a:schemeClr val="tx1"/>
                </a:solidFill>
              </a:rPr>
              <a:t>service both </a:t>
            </a:r>
            <a:r>
              <a:rPr lang="en-US" sz="1600" dirty="0">
                <a:solidFill>
                  <a:schemeClr val="tx1"/>
                </a:solidFill>
              </a:rPr>
              <a:t>debt and other expenditures.</a:t>
            </a:r>
          </a:p>
          <a:p>
            <a:pPr lvl="1">
              <a:buClr>
                <a:schemeClr val="accent3"/>
              </a:buClr>
            </a:pPr>
            <a:r>
              <a:rPr lang="en-US" sz="1600" dirty="0">
                <a:solidFill>
                  <a:schemeClr val="tx1"/>
                </a:solidFill>
              </a:rPr>
              <a:t>Total </a:t>
            </a:r>
            <a:r>
              <a:rPr lang="en-US" sz="1600" dirty="0" smtClean="0">
                <a:solidFill>
                  <a:schemeClr val="tx1"/>
                </a:solidFill>
              </a:rPr>
              <a:t>government cash </a:t>
            </a:r>
            <a:r>
              <a:rPr lang="en-US" sz="1600" baseline="30000" dirty="0" smtClean="0">
                <a:solidFill>
                  <a:schemeClr val="tx1"/>
                </a:solidFill>
              </a:rPr>
              <a:t>(1) </a:t>
            </a:r>
            <a:r>
              <a:rPr lang="en-US" sz="1600" dirty="0" smtClean="0">
                <a:solidFill>
                  <a:schemeClr val="tx1"/>
                </a:solidFill>
              </a:rPr>
              <a:t>/ total governmental funds </a:t>
            </a:r>
            <a:r>
              <a:rPr lang="en-US" sz="1600" dirty="0">
                <a:solidFill>
                  <a:schemeClr val="tx1"/>
                </a:solidFill>
              </a:rPr>
              <a:t>debt service is </a:t>
            </a:r>
            <a:r>
              <a:rPr lang="en-US" sz="1600" dirty="0" smtClean="0">
                <a:solidFill>
                  <a:schemeClr val="tx1"/>
                </a:solidFill>
              </a:rPr>
              <a:t>$125.1m/$67.4m </a:t>
            </a:r>
            <a:r>
              <a:rPr lang="en-US" sz="1600" dirty="0">
                <a:solidFill>
                  <a:schemeClr val="tx1"/>
                </a:solidFill>
              </a:rPr>
              <a:t>= </a:t>
            </a:r>
            <a:r>
              <a:rPr lang="en-US" sz="1600" dirty="0" smtClean="0">
                <a:solidFill>
                  <a:schemeClr val="tx1"/>
                </a:solidFill>
              </a:rPr>
              <a:t>185.50%.</a:t>
            </a:r>
            <a:endParaRPr lang="en-US" sz="1600" dirty="0">
              <a:solidFill>
                <a:schemeClr val="tx1"/>
              </a:solidFill>
            </a:endParaRPr>
          </a:p>
          <a:p>
            <a:pPr lvl="1">
              <a:buClr>
                <a:schemeClr val="accent3"/>
              </a:buClr>
            </a:pPr>
            <a:r>
              <a:rPr lang="en-US" sz="1600" dirty="0">
                <a:solidFill>
                  <a:schemeClr val="tx1"/>
                </a:solidFill>
              </a:rPr>
              <a:t>Total cash / total governmental </a:t>
            </a:r>
            <a:r>
              <a:rPr lang="en-US" sz="1600" dirty="0" smtClean="0">
                <a:solidFill>
                  <a:schemeClr val="tx1"/>
                </a:solidFill>
              </a:rPr>
              <a:t>funds </a:t>
            </a:r>
            <a:r>
              <a:rPr lang="en-US" sz="1600" dirty="0">
                <a:solidFill>
                  <a:schemeClr val="tx1"/>
                </a:solidFill>
              </a:rPr>
              <a:t>expenditures is </a:t>
            </a:r>
            <a:r>
              <a:rPr lang="en-US" sz="1600" dirty="0" smtClean="0">
                <a:solidFill>
                  <a:schemeClr val="tx1"/>
                </a:solidFill>
              </a:rPr>
              <a:t>$125.1m/$322.7m </a:t>
            </a:r>
            <a:r>
              <a:rPr lang="en-US" sz="1600" dirty="0">
                <a:solidFill>
                  <a:schemeClr val="tx1"/>
                </a:solidFill>
              </a:rPr>
              <a:t>= </a:t>
            </a:r>
            <a:r>
              <a:rPr lang="en-US" sz="1600" dirty="0" smtClean="0">
                <a:solidFill>
                  <a:schemeClr val="tx1"/>
                </a:solidFill>
              </a:rPr>
              <a:t>38.75%.</a:t>
            </a:r>
            <a:endParaRPr lang="en-US" sz="16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30894074"/>
              </p:ext>
            </p:extLst>
          </p:nvPr>
        </p:nvGraphicFramePr>
        <p:xfrm>
          <a:off x="450850" y="3550793"/>
          <a:ext cx="7658100" cy="2000958"/>
        </p:xfrm>
        <a:graphic>
          <a:graphicData uri="http://schemas.openxmlformats.org/drawingml/2006/table">
            <a:tbl>
              <a:tblPr/>
              <a:tblGrid>
                <a:gridCol w="2503000"/>
                <a:gridCol w="713783"/>
                <a:gridCol w="1307016"/>
                <a:gridCol w="1268948"/>
                <a:gridCol w="1205500"/>
                <a:gridCol w="659853"/>
              </a:tblGrid>
              <a:tr h="214822">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ctr" fontAlgn="ctr"/>
                      <a:r>
                        <a:rPr lang="en-US" sz="1600" b="1" i="0" u="none" strike="noStrike" dirty="0">
                          <a:solidFill>
                            <a:srgbClr val="FAFAFB"/>
                          </a:solidFill>
                          <a:effectLst/>
                          <a:latin typeface="Arial" panose="020B0604020202020204" pitchFamily="34" charset="0"/>
                          <a:cs typeface="Arial" panose="020B0604020202020204" pitchFamily="34" charset="0"/>
                        </a:rPr>
                        <a:t>Total Governmental Cash as % of Total Governmental Funds Debt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643">
                <a:tc>
                  <a:txBody>
                    <a:bodyPr/>
                    <a:lstStyle/>
                    <a:p>
                      <a:pPr algn="l" fontAlgn="ctr"/>
                      <a:r>
                        <a:rPr lang="en-US" sz="1100" b="1" i="0" u="none" strike="noStrike" dirty="0">
                          <a:solidFill>
                            <a:schemeClr val="tx1"/>
                          </a:solidFill>
                          <a:effectLst/>
                          <a:latin typeface="Arial" panose="020B0604020202020204" pitchFamily="34" charset="0"/>
                          <a:cs typeface="Arial" panose="020B0604020202020204" pitchFamily="34" charset="0"/>
                        </a:rPr>
                        <a:t>Total Cash as a % of Total Governmental Funds Expenditures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chemeClr val="tx1"/>
                          </a:solidFill>
                          <a:effectLst/>
                          <a:latin typeface="Arial" panose="020B0604020202020204" pitchFamily="34" charset="0"/>
                          <a:cs typeface="Arial" panose="020B0604020202020204" pitchFamily="34" charset="0"/>
                        </a:rPr>
                        <a:t>&gt;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chemeClr val="tx1"/>
                          </a:solidFill>
                          <a:effectLst/>
                          <a:latin typeface="Arial" panose="020B0604020202020204" pitchFamily="34" charset="0"/>
                          <a:cs typeface="Arial" panose="020B0604020202020204" pitchFamily="34" charset="0"/>
                        </a:rPr>
                        <a:t>120 - 100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chemeClr val="tx1"/>
                          </a:solidFill>
                          <a:effectLst/>
                          <a:latin typeface="Arial" panose="020B0604020202020204" pitchFamily="34" charset="0"/>
                          <a:cs typeface="Arial" panose="020B0604020202020204" pitchFamily="34" charset="0"/>
                        </a:rPr>
                        <a:t>100 - 80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chemeClr val="tx1"/>
                          </a:solidFill>
                          <a:effectLst/>
                          <a:latin typeface="Arial" panose="020B0604020202020204" pitchFamily="34" charset="0"/>
                          <a:cs typeface="Arial" panose="020B0604020202020204" pitchFamily="34" charset="0"/>
                        </a:rPr>
                        <a:t>80 - 40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chemeClr val="tx1"/>
                          </a:solidFill>
                          <a:effectLst/>
                          <a:latin typeface="Arial" panose="020B0604020202020204" pitchFamily="34" charset="0"/>
                          <a:cs typeface="Arial" panose="020B0604020202020204" pitchFamily="34" charset="0"/>
                        </a:rPr>
                        <a:t>&lt;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14822">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&gt;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22">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8 - 15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22">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4 - 8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22">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1 - 4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22">
                <a:tc>
                  <a:txBody>
                    <a:bodyPr/>
                    <a:lstStyle/>
                    <a:p>
                      <a:pPr algn="ctr" fontAlgn="ctr"/>
                      <a:r>
                        <a:rPr lang="en-US" sz="1100" b="0" i="0" u="none" strike="noStrike" dirty="0">
                          <a:solidFill>
                            <a:srgbClr val="373637"/>
                          </a:solidFill>
                          <a:effectLst/>
                          <a:latin typeface="Arial" panose="020B0604020202020204" pitchFamily="34" charset="0"/>
                          <a:cs typeface="Arial" panose="020B0604020202020204" pitchFamily="34" charset="0"/>
                        </a:rPr>
                        <a:t>&lt;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373637"/>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49490155"/>
              </p:ext>
            </p:extLst>
          </p:nvPr>
        </p:nvGraphicFramePr>
        <p:xfrm>
          <a:off x="6622134" y="306448"/>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5889">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Liquidity</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10%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TextBox 3"/>
          <p:cNvSpPr txBox="1"/>
          <p:nvPr/>
        </p:nvSpPr>
        <p:spPr>
          <a:xfrm>
            <a:off x="691116" y="5762847"/>
            <a:ext cx="7417834" cy="415498"/>
          </a:xfrm>
          <a:prstGeom prst="rect">
            <a:avLst/>
          </a:prstGeom>
          <a:noFill/>
        </p:spPr>
        <p:txBody>
          <a:bodyPr wrap="square" lIns="0" tIns="0" rIns="0" bIns="0" rtlCol="0" anchor="t" anchorCtr="0">
            <a:sp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Both"/>
              <a:tabLst/>
            </a:pPr>
            <a:r>
              <a:rPr lang="en-US" sz="900" dirty="0" smtClean="0">
                <a:latin typeface="Arial" panose="020B0604020202020204" pitchFamily="34" charset="0"/>
                <a:ea typeface="Soleil" charset="0"/>
                <a:cs typeface="Arial" panose="020B0604020202020204" pitchFamily="34" charset="0"/>
              </a:rPr>
              <a:t>Total Government Available Cash: total cash (cash and cash equivalents plus investments (when grouped with cash in the audit)) less proceeds of borrowings that are otherwise dedicated less other encumbered cash plus liquidation of certain highly liquid securities</a:t>
            </a:r>
          </a:p>
          <a:p>
            <a:pPr marL="228600" marR="0" indent="-228600" algn="l" defTabSz="914400" rtl="0" eaLnBrk="1" fontAlgn="auto" latinLnBrk="0" hangingPunct="1">
              <a:lnSpc>
                <a:spcPct val="100000"/>
              </a:lnSpc>
              <a:spcBef>
                <a:spcPts val="0"/>
              </a:spcBef>
              <a:spcAft>
                <a:spcPts val="0"/>
              </a:spcAft>
              <a:buClrTx/>
              <a:buSzTx/>
              <a:buFontTx/>
              <a:buAutoNum type="arabicParenBoth"/>
              <a:tabLst/>
            </a:pPr>
            <a:r>
              <a:rPr lang="en-US" sz="900" dirty="0" smtClean="0">
                <a:latin typeface="Arial" panose="020B0604020202020204" pitchFamily="34" charset="0"/>
                <a:ea typeface="Soleil" charset="0"/>
                <a:cs typeface="Arial" panose="020B0604020202020204" pitchFamily="34" charset="0"/>
              </a:rPr>
              <a:t>Total Governmental Expenditure adjusted by debt proceeds paid to component unit and capital projects</a:t>
            </a:r>
          </a:p>
        </p:txBody>
      </p:sp>
    </p:spTree>
    <p:extLst>
      <p:ext uri="{BB962C8B-B14F-4D97-AF65-F5344CB8AC3E}">
        <p14:creationId xmlns:p14="http://schemas.microsoft.com/office/powerpoint/2010/main" val="4040209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6208260" cy="498598"/>
          </a:xfrm>
        </p:spPr>
        <p:txBody>
          <a:bodyPr/>
          <a:lstStyle/>
          <a:p>
            <a:r>
              <a:rPr lang="en-US" dirty="0" smtClean="0"/>
              <a:t>Budgetary Performance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50" y="1650100"/>
            <a:ext cx="5939317" cy="1752319"/>
          </a:xfrm>
        </p:spPr>
        <p:txBody>
          <a:bodyPr>
            <a:normAutofit fontScale="70000" lnSpcReduction="20000"/>
          </a:bodyPr>
          <a:lstStyle/>
          <a:p>
            <a:pPr>
              <a:buClr>
                <a:schemeClr val="accent3"/>
              </a:buClr>
            </a:pPr>
            <a:r>
              <a:rPr lang="en-US" sz="1600" dirty="0" smtClean="0">
                <a:solidFill>
                  <a:schemeClr val="tx1"/>
                </a:solidFill>
              </a:rPr>
              <a:t>Budgetary </a:t>
            </a:r>
            <a:r>
              <a:rPr lang="en-US" sz="1600" dirty="0">
                <a:solidFill>
                  <a:schemeClr val="tx1"/>
                </a:solidFill>
              </a:rPr>
              <a:t>Performance </a:t>
            </a:r>
            <a:r>
              <a:rPr lang="en-US" sz="1600" dirty="0" smtClean="0">
                <a:solidFill>
                  <a:schemeClr val="tx1"/>
                </a:solidFill>
              </a:rPr>
              <a:t>(Indicative Score: 2; Adjusted Score</a:t>
            </a:r>
            <a:r>
              <a:rPr lang="en-US" sz="1600" dirty="0">
                <a:solidFill>
                  <a:schemeClr val="tx1"/>
                </a:solidFill>
              </a:rPr>
              <a:t>: </a:t>
            </a:r>
            <a:r>
              <a:rPr lang="en-US" sz="1600" dirty="0" smtClean="0">
                <a:solidFill>
                  <a:schemeClr val="tx1"/>
                </a:solidFill>
              </a:rPr>
              <a:t>2)</a:t>
            </a:r>
            <a:endParaRPr lang="en-US" sz="1600" dirty="0">
              <a:solidFill>
                <a:schemeClr val="tx1"/>
              </a:solidFill>
            </a:endParaRPr>
          </a:p>
          <a:p>
            <a:pPr lvl="1">
              <a:buClr>
                <a:schemeClr val="accent3"/>
              </a:buClr>
            </a:pPr>
            <a:r>
              <a:rPr lang="en-US" sz="1600" dirty="0">
                <a:solidFill>
                  <a:schemeClr val="tx1"/>
                </a:solidFill>
              </a:rPr>
              <a:t>The budgetary performance initial score measures the current fiscal balance of the government.</a:t>
            </a:r>
          </a:p>
          <a:p>
            <a:pPr lvl="1">
              <a:buClr>
                <a:schemeClr val="accent3"/>
              </a:buClr>
            </a:pPr>
            <a:r>
              <a:rPr lang="en-US" sz="1600" dirty="0">
                <a:solidFill>
                  <a:schemeClr val="tx1"/>
                </a:solidFill>
              </a:rPr>
              <a:t>Total g</a:t>
            </a:r>
            <a:r>
              <a:rPr lang="en-US" sz="1600" dirty="0" smtClean="0">
                <a:solidFill>
                  <a:schemeClr val="tx1"/>
                </a:solidFill>
              </a:rPr>
              <a:t>overnmental </a:t>
            </a:r>
            <a:r>
              <a:rPr lang="en-US" sz="1600" dirty="0">
                <a:solidFill>
                  <a:schemeClr val="tx1"/>
                </a:solidFill>
              </a:rPr>
              <a:t>f</a:t>
            </a:r>
            <a:r>
              <a:rPr lang="en-US" sz="1600" dirty="0" smtClean="0">
                <a:solidFill>
                  <a:schemeClr val="tx1"/>
                </a:solidFill>
              </a:rPr>
              <a:t>unds </a:t>
            </a:r>
            <a:r>
              <a:rPr lang="en-US" sz="1600" dirty="0">
                <a:solidFill>
                  <a:schemeClr val="tx1"/>
                </a:solidFill>
              </a:rPr>
              <a:t>n</a:t>
            </a:r>
            <a:r>
              <a:rPr lang="en-US" sz="1600" dirty="0" smtClean="0">
                <a:solidFill>
                  <a:schemeClr val="tx1"/>
                </a:solidFill>
              </a:rPr>
              <a:t>et </a:t>
            </a:r>
            <a:r>
              <a:rPr lang="en-US" sz="1600" dirty="0">
                <a:solidFill>
                  <a:schemeClr val="tx1"/>
                </a:solidFill>
              </a:rPr>
              <a:t>r</a:t>
            </a:r>
            <a:r>
              <a:rPr lang="en-US" sz="1600" dirty="0" smtClean="0">
                <a:solidFill>
                  <a:schemeClr val="tx1"/>
                </a:solidFill>
              </a:rPr>
              <a:t>esult</a:t>
            </a:r>
            <a:r>
              <a:rPr lang="en-US" sz="1600" dirty="0">
                <a:solidFill>
                  <a:schemeClr val="tx1"/>
                </a:solidFill>
              </a:rPr>
              <a:t>: </a:t>
            </a:r>
            <a:r>
              <a:rPr lang="en-US" sz="1600" dirty="0" smtClean="0">
                <a:solidFill>
                  <a:schemeClr val="tx1"/>
                </a:solidFill>
              </a:rPr>
              <a:t>Net </a:t>
            </a:r>
            <a:r>
              <a:rPr lang="en-US" sz="1600" dirty="0">
                <a:solidFill>
                  <a:schemeClr val="tx1"/>
                </a:solidFill>
              </a:rPr>
              <a:t>t</a:t>
            </a:r>
            <a:r>
              <a:rPr lang="en-US" sz="1600" dirty="0" smtClean="0">
                <a:solidFill>
                  <a:schemeClr val="tx1"/>
                </a:solidFill>
              </a:rPr>
              <a:t>otal </a:t>
            </a:r>
            <a:r>
              <a:rPr lang="en-US" sz="1600" dirty="0">
                <a:solidFill>
                  <a:schemeClr val="tx1"/>
                </a:solidFill>
              </a:rPr>
              <a:t>g</a:t>
            </a:r>
            <a:r>
              <a:rPr lang="en-US" sz="1600" dirty="0" smtClean="0">
                <a:solidFill>
                  <a:schemeClr val="tx1"/>
                </a:solidFill>
              </a:rPr>
              <a:t>overnmental </a:t>
            </a:r>
            <a:r>
              <a:rPr lang="en-US" sz="1600" dirty="0">
                <a:solidFill>
                  <a:schemeClr val="tx1"/>
                </a:solidFill>
              </a:rPr>
              <a:t>f</a:t>
            </a:r>
            <a:r>
              <a:rPr lang="en-US" sz="1600" dirty="0" smtClean="0">
                <a:solidFill>
                  <a:schemeClr val="tx1"/>
                </a:solidFill>
              </a:rPr>
              <a:t>unds </a:t>
            </a:r>
            <a:r>
              <a:rPr lang="en-US" sz="1600" dirty="0">
                <a:solidFill>
                  <a:schemeClr val="tx1"/>
                </a:solidFill>
              </a:rPr>
              <a:t>/ g</a:t>
            </a:r>
            <a:r>
              <a:rPr lang="en-US" sz="1600" dirty="0" smtClean="0">
                <a:solidFill>
                  <a:schemeClr val="tx1"/>
                </a:solidFill>
              </a:rPr>
              <a:t>overnmental </a:t>
            </a:r>
            <a:r>
              <a:rPr lang="en-US" sz="1600" dirty="0">
                <a:solidFill>
                  <a:schemeClr val="tx1"/>
                </a:solidFill>
              </a:rPr>
              <a:t>e</a:t>
            </a:r>
            <a:r>
              <a:rPr lang="en-US" sz="1600" dirty="0" smtClean="0">
                <a:solidFill>
                  <a:schemeClr val="tx1"/>
                </a:solidFill>
              </a:rPr>
              <a:t>xpenditures </a:t>
            </a:r>
            <a:r>
              <a:rPr lang="en-US" sz="1600" dirty="0">
                <a:solidFill>
                  <a:schemeClr val="tx1"/>
                </a:solidFill>
              </a:rPr>
              <a:t>is </a:t>
            </a:r>
            <a:r>
              <a:rPr lang="en-US" sz="1600" dirty="0" smtClean="0">
                <a:solidFill>
                  <a:schemeClr val="tx1"/>
                </a:solidFill>
              </a:rPr>
              <a:t>($2.98m)/$319.77m </a:t>
            </a:r>
            <a:r>
              <a:rPr lang="en-US" sz="1600" dirty="0">
                <a:solidFill>
                  <a:schemeClr val="tx1"/>
                </a:solidFill>
              </a:rPr>
              <a:t>= </a:t>
            </a:r>
            <a:r>
              <a:rPr lang="en-US" sz="1600" dirty="0" smtClean="0">
                <a:solidFill>
                  <a:schemeClr val="tx1"/>
                </a:solidFill>
              </a:rPr>
              <a:t> (0.92%).</a:t>
            </a:r>
            <a:endParaRPr lang="en-US" sz="1600" dirty="0">
              <a:solidFill>
                <a:schemeClr val="tx1"/>
              </a:solidFill>
            </a:endParaRPr>
          </a:p>
          <a:p>
            <a:pPr lvl="1">
              <a:buClr>
                <a:schemeClr val="accent3"/>
              </a:buClr>
            </a:pPr>
            <a:r>
              <a:rPr lang="en-US" sz="1600" dirty="0" smtClean="0">
                <a:solidFill>
                  <a:schemeClr val="tx1"/>
                </a:solidFill>
              </a:rPr>
              <a:t>General fund </a:t>
            </a:r>
            <a:r>
              <a:rPr lang="en-US" sz="1600" dirty="0">
                <a:solidFill>
                  <a:schemeClr val="tx1"/>
                </a:solidFill>
              </a:rPr>
              <a:t>n</a:t>
            </a:r>
            <a:r>
              <a:rPr lang="en-US" sz="1600" dirty="0" smtClean="0">
                <a:solidFill>
                  <a:schemeClr val="tx1"/>
                </a:solidFill>
              </a:rPr>
              <a:t>et </a:t>
            </a:r>
            <a:r>
              <a:rPr lang="en-US" sz="1600" dirty="0">
                <a:solidFill>
                  <a:schemeClr val="tx1"/>
                </a:solidFill>
              </a:rPr>
              <a:t>r</a:t>
            </a:r>
            <a:r>
              <a:rPr lang="en-US" sz="1600" dirty="0" smtClean="0">
                <a:solidFill>
                  <a:schemeClr val="tx1"/>
                </a:solidFill>
              </a:rPr>
              <a:t>esult</a:t>
            </a:r>
            <a:r>
              <a:rPr lang="en-US" sz="1600" dirty="0">
                <a:solidFill>
                  <a:schemeClr val="tx1"/>
                </a:solidFill>
              </a:rPr>
              <a:t>: General </a:t>
            </a:r>
            <a:r>
              <a:rPr lang="en-US" sz="1600" dirty="0" smtClean="0">
                <a:solidFill>
                  <a:schemeClr val="tx1"/>
                </a:solidFill>
              </a:rPr>
              <a:t>fund </a:t>
            </a:r>
            <a:r>
              <a:rPr lang="en-US" sz="1600" dirty="0">
                <a:solidFill>
                  <a:schemeClr val="tx1"/>
                </a:solidFill>
              </a:rPr>
              <a:t>o</a:t>
            </a:r>
            <a:r>
              <a:rPr lang="en-US" sz="1600" dirty="0" smtClean="0">
                <a:solidFill>
                  <a:schemeClr val="tx1"/>
                </a:solidFill>
              </a:rPr>
              <a:t>perating </a:t>
            </a:r>
            <a:r>
              <a:rPr lang="en-US" sz="1600" dirty="0">
                <a:solidFill>
                  <a:schemeClr val="tx1"/>
                </a:solidFill>
              </a:rPr>
              <a:t>b</a:t>
            </a:r>
            <a:r>
              <a:rPr lang="en-US" sz="1600" dirty="0" smtClean="0">
                <a:solidFill>
                  <a:schemeClr val="tx1"/>
                </a:solidFill>
              </a:rPr>
              <a:t>alance </a:t>
            </a:r>
            <a:r>
              <a:rPr lang="en-US" sz="1600" dirty="0">
                <a:solidFill>
                  <a:schemeClr val="tx1"/>
                </a:solidFill>
              </a:rPr>
              <a:t>/ </a:t>
            </a:r>
            <a:r>
              <a:rPr lang="en-US" sz="1600" dirty="0" smtClean="0">
                <a:solidFill>
                  <a:schemeClr val="tx1"/>
                </a:solidFill>
              </a:rPr>
              <a:t>general </a:t>
            </a:r>
            <a:r>
              <a:rPr lang="en-US" sz="1600" dirty="0">
                <a:solidFill>
                  <a:schemeClr val="tx1"/>
                </a:solidFill>
              </a:rPr>
              <a:t>f</a:t>
            </a:r>
            <a:r>
              <a:rPr lang="en-US" sz="1600" dirty="0" smtClean="0">
                <a:solidFill>
                  <a:schemeClr val="tx1"/>
                </a:solidFill>
              </a:rPr>
              <a:t>und </a:t>
            </a:r>
            <a:r>
              <a:rPr lang="en-US" sz="1600" dirty="0">
                <a:solidFill>
                  <a:schemeClr val="tx1"/>
                </a:solidFill>
              </a:rPr>
              <a:t>e</a:t>
            </a:r>
            <a:r>
              <a:rPr lang="en-US" sz="1600" dirty="0" smtClean="0">
                <a:solidFill>
                  <a:schemeClr val="tx1"/>
                </a:solidFill>
              </a:rPr>
              <a:t>xpenditures </a:t>
            </a:r>
            <a:r>
              <a:rPr lang="en-US" sz="1600" dirty="0">
                <a:solidFill>
                  <a:schemeClr val="tx1"/>
                </a:solidFill>
              </a:rPr>
              <a:t>(including transfers) is </a:t>
            </a:r>
            <a:r>
              <a:rPr lang="en-US" sz="1600" dirty="0" smtClean="0">
                <a:solidFill>
                  <a:schemeClr val="tx1"/>
                </a:solidFill>
              </a:rPr>
              <a:t>$2.5m/$174.0m </a:t>
            </a:r>
            <a:r>
              <a:rPr lang="en-US" sz="1600" dirty="0">
                <a:solidFill>
                  <a:schemeClr val="tx1"/>
                </a:solidFill>
              </a:rPr>
              <a:t>= </a:t>
            </a:r>
            <a:r>
              <a:rPr lang="en-US" sz="1600" dirty="0" smtClean="0">
                <a:solidFill>
                  <a:schemeClr val="tx1"/>
                </a:solidFill>
              </a:rPr>
              <a:t>1.46%.</a:t>
            </a:r>
            <a:endParaRPr lang="en-US" sz="1600" dirty="0">
              <a:solidFill>
                <a:schemeClr val="tx1"/>
              </a:solidFill>
            </a:endParaRPr>
          </a:p>
        </p:txBody>
      </p:sp>
      <p:sp>
        <p:nvSpPr>
          <p:cNvPr id="7" name="TextBox 6"/>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32289103"/>
              </p:ext>
            </p:extLst>
          </p:nvPr>
        </p:nvGraphicFramePr>
        <p:xfrm>
          <a:off x="650284" y="3602392"/>
          <a:ext cx="7843432" cy="1447800"/>
        </p:xfrm>
        <a:graphic>
          <a:graphicData uri="http://schemas.openxmlformats.org/drawingml/2006/table">
            <a:tbl>
              <a:tblPr/>
              <a:tblGrid>
                <a:gridCol w="1733512"/>
                <a:gridCol w="1221984"/>
                <a:gridCol w="1221984"/>
                <a:gridCol w="1221984"/>
                <a:gridCol w="1221984"/>
                <a:gridCol w="1221984"/>
              </a:tblGrid>
              <a:tr h="304800">
                <a:tc>
                  <a:txBody>
                    <a:bodyPr/>
                    <a:lstStyle/>
                    <a:p>
                      <a:pPr algn="ctr" fontAlgn="t"/>
                      <a:r>
                        <a:rPr lang="en-US" sz="1800" b="0" i="0" u="none" strike="noStrike" dirty="0">
                          <a:solidFill>
                            <a:srgbClr val="000000"/>
                          </a:solidFill>
                          <a:effectLst/>
                          <a:latin typeface="Arial" panose="020B0604020202020204" pitchFamily="34" charset="0"/>
                        </a:rPr>
                        <a:t> </a:t>
                      </a:r>
                    </a:p>
                  </a:txBody>
                  <a:tcPr marL="0" marR="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rtl="0" fontAlgn="ctr"/>
                      <a:r>
                        <a:rPr lang="en-US" sz="1600" b="1" i="0" u="none" strike="noStrike" dirty="0">
                          <a:solidFill>
                            <a:srgbClr val="FFFFFF"/>
                          </a:solidFill>
                          <a:effectLst/>
                          <a:latin typeface="Arial" panose="020B0604020202020204" pitchFamily="34" charset="0"/>
                        </a:rPr>
                        <a:t>Total </a:t>
                      </a:r>
                      <a:r>
                        <a:rPr lang="en-US" sz="1600" b="1" i="0" u="none" strike="noStrike" dirty="0" smtClean="0">
                          <a:solidFill>
                            <a:srgbClr val="FFFFFF"/>
                          </a:solidFill>
                          <a:effectLst/>
                          <a:latin typeface="Arial" panose="020B0604020202020204" pitchFamily="34" charset="0"/>
                        </a:rPr>
                        <a:t>Governmental Funds Net Result </a:t>
                      </a:r>
                      <a:r>
                        <a:rPr lang="en-US" sz="1600" b="1" i="0" u="none" strike="noStrike" dirty="0">
                          <a:solidFill>
                            <a:srgbClr val="FFFFFF"/>
                          </a:solidFill>
                          <a:effectLst/>
                          <a:latin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lgn="ctr" rtl="0" fontAlgn="ctr"/>
                      <a:r>
                        <a:rPr lang="en-US" sz="1400" b="1" i="0" u="none" strike="noStrike" dirty="0">
                          <a:solidFill>
                            <a:srgbClr val="000000"/>
                          </a:solidFill>
                          <a:effectLst/>
                          <a:latin typeface="Arial" panose="020B0604020202020204" pitchFamily="34" charset="0"/>
                        </a:rPr>
                        <a:t>General Fund net result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400" b="1" i="0" u="none" strike="noStrike" dirty="0">
                          <a:solidFill>
                            <a:srgbClr val="000000"/>
                          </a:solidFill>
                          <a:effectLst/>
                          <a:latin typeface="Arial" panose="020B0604020202020204" pitchFamily="34" charset="0"/>
                        </a:rPr>
                        <a:t>&gt;-1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400" b="1" i="0" u="none" strike="noStrike" dirty="0">
                          <a:solidFill>
                            <a:srgbClr val="000000"/>
                          </a:solidFill>
                          <a:effectLst/>
                          <a:latin typeface="Arial" panose="020B0604020202020204" pitchFamily="34" charset="0"/>
                        </a:rPr>
                        <a:t>-1 to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400" b="1" i="0" u="none" strike="noStrike" dirty="0">
                          <a:solidFill>
                            <a:srgbClr val="000000"/>
                          </a:solidFill>
                          <a:effectLst/>
                          <a:latin typeface="Arial" panose="020B0604020202020204" pitchFamily="34" charset="0"/>
                        </a:rPr>
                        <a:t>-5 to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400" b="1" i="0" u="none" strike="noStrike" dirty="0">
                          <a:solidFill>
                            <a:srgbClr val="000000"/>
                          </a:solidFill>
                          <a:effectLst/>
                          <a:latin typeface="Arial" panose="020B0604020202020204" pitchFamily="34" charset="0"/>
                        </a:rPr>
                        <a:t>-10 to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400" b="1" i="0" u="none" strike="noStrike" dirty="0">
                          <a:solidFill>
                            <a:srgbClr val="000000"/>
                          </a:solidFill>
                          <a:effectLst/>
                          <a:latin typeface="Arial" panose="020B0604020202020204" pitchFamily="34" charset="0"/>
                        </a:rPr>
                        <a:t>&lt;-15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28600">
                <a:tc>
                  <a:txBody>
                    <a:bodyPr/>
                    <a:lstStyle/>
                    <a:p>
                      <a:pPr algn="ctr" rtl="0" fontAlgn="ctr"/>
                      <a:r>
                        <a:rPr lang="en-US" sz="1400" b="0" i="0" u="none" strike="noStrike" dirty="0">
                          <a:solidFill>
                            <a:srgbClr val="000000"/>
                          </a:solidFill>
                          <a:effectLst/>
                          <a:latin typeface="Arial" panose="020B0604020202020204" pitchFamily="34" charset="0"/>
                        </a:rPr>
                        <a:t>Limited (&gt;5)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rtl="0" fontAlgn="ctr"/>
                      <a:r>
                        <a:rPr lang="en-US" sz="1400" b="0" i="0" u="none" strike="noStrike" dirty="0">
                          <a:solidFill>
                            <a:srgbClr val="000000"/>
                          </a:solidFill>
                          <a:effectLst/>
                          <a:latin typeface="Arial" panose="020B0604020202020204" pitchFamily="34" charset="0"/>
                        </a:rPr>
                        <a:t>Balanced (-1 to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rtl="0" fontAlgn="ctr"/>
                      <a:r>
                        <a:rPr lang="en-US" sz="1400" b="0" i="0" u="none" strike="noStrike" dirty="0">
                          <a:solidFill>
                            <a:srgbClr val="000000"/>
                          </a:solidFill>
                          <a:effectLst/>
                          <a:latin typeface="Arial" panose="020B0604020202020204" pitchFamily="34" charset="0"/>
                        </a:rPr>
                        <a:t>Pressured (&lt;-1)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55387077"/>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5889">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Budgetary</a:t>
                      </a:r>
                      <a:r>
                        <a:rPr lang="en-US" sz="900" b="1" baseline="0" dirty="0" smtClean="0"/>
                        <a:t> Performance</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10%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8979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6208260" cy="498598"/>
          </a:xfrm>
        </p:spPr>
        <p:txBody>
          <a:bodyPr/>
          <a:lstStyle/>
          <a:p>
            <a:r>
              <a:rPr lang="en-US" dirty="0" smtClean="0"/>
              <a:t>Budgetary Flexibility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49" y="1666284"/>
            <a:ext cx="6066909" cy="1497701"/>
          </a:xfrm>
        </p:spPr>
        <p:txBody>
          <a:bodyPr>
            <a:normAutofit fontScale="77500" lnSpcReduction="20000"/>
          </a:bodyPr>
          <a:lstStyle/>
          <a:p>
            <a:pPr>
              <a:buClr>
                <a:schemeClr val="accent3"/>
              </a:buClr>
            </a:pPr>
            <a:r>
              <a:rPr lang="en-US" sz="1600" dirty="0" smtClean="0">
                <a:solidFill>
                  <a:schemeClr val="tx1"/>
                </a:solidFill>
              </a:rPr>
              <a:t>Budgetary </a:t>
            </a:r>
            <a:r>
              <a:rPr lang="en-US" sz="1600" dirty="0">
                <a:solidFill>
                  <a:schemeClr val="tx1"/>
                </a:solidFill>
              </a:rPr>
              <a:t>Flexibility </a:t>
            </a:r>
            <a:r>
              <a:rPr lang="en-US" sz="1600" dirty="0" smtClean="0">
                <a:solidFill>
                  <a:schemeClr val="tx1"/>
                </a:solidFill>
              </a:rPr>
              <a:t>(Indicative Score: 1; Adjusted Score</a:t>
            </a:r>
            <a:r>
              <a:rPr lang="en-US" sz="1600" dirty="0">
                <a:solidFill>
                  <a:schemeClr val="tx1"/>
                </a:solidFill>
              </a:rPr>
              <a:t>: </a:t>
            </a:r>
            <a:r>
              <a:rPr lang="en-US" sz="1600" dirty="0" smtClean="0">
                <a:solidFill>
                  <a:schemeClr val="tx1"/>
                </a:solidFill>
              </a:rPr>
              <a:t>1)</a:t>
            </a:r>
            <a:endParaRPr lang="en-US" sz="1600" dirty="0">
              <a:solidFill>
                <a:schemeClr val="tx1"/>
              </a:solidFill>
            </a:endParaRPr>
          </a:p>
          <a:p>
            <a:pPr lvl="1">
              <a:buClr>
                <a:schemeClr val="accent3"/>
              </a:buClr>
            </a:pPr>
            <a:r>
              <a:rPr lang="en-US" sz="1600" dirty="0">
                <a:solidFill>
                  <a:schemeClr val="tx1"/>
                </a:solidFill>
              </a:rPr>
              <a:t>Measures the degree to which the government can create additional financial flexibility in times of stress.</a:t>
            </a:r>
          </a:p>
          <a:p>
            <a:pPr lvl="1">
              <a:buClr>
                <a:schemeClr val="accent3"/>
              </a:buClr>
            </a:pPr>
            <a:r>
              <a:rPr lang="en-US" sz="1600" dirty="0">
                <a:solidFill>
                  <a:schemeClr val="tx1"/>
                </a:solidFill>
              </a:rPr>
              <a:t>General </a:t>
            </a:r>
            <a:r>
              <a:rPr lang="en-US" sz="1600" dirty="0" smtClean="0">
                <a:solidFill>
                  <a:schemeClr val="tx1"/>
                </a:solidFill>
              </a:rPr>
              <a:t>fund </a:t>
            </a:r>
            <a:r>
              <a:rPr lang="en-US" sz="1600" dirty="0">
                <a:solidFill>
                  <a:schemeClr val="tx1"/>
                </a:solidFill>
              </a:rPr>
              <a:t>b</a:t>
            </a:r>
            <a:r>
              <a:rPr lang="en-US" sz="1600" dirty="0" smtClean="0">
                <a:solidFill>
                  <a:schemeClr val="tx1"/>
                </a:solidFill>
              </a:rPr>
              <a:t>alance </a:t>
            </a:r>
            <a:r>
              <a:rPr lang="en-US" sz="1600" dirty="0">
                <a:solidFill>
                  <a:schemeClr val="tx1"/>
                </a:solidFill>
              </a:rPr>
              <a:t>to </a:t>
            </a:r>
            <a:r>
              <a:rPr lang="en-US" sz="1600" dirty="0" smtClean="0">
                <a:solidFill>
                  <a:schemeClr val="tx1"/>
                </a:solidFill>
              </a:rPr>
              <a:t>general </a:t>
            </a:r>
            <a:r>
              <a:rPr lang="en-US" sz="1600" dirty="0">
                <a:solidFill>
                  <a:schemeClr val="tx1"/>
                </a:solidFill>
              </a:rPr>
              <a:t>f</a:t>
            </a:r>
            <a:r>
              <a:rPr lang="en-US" sz="1600" dirty="0" smtClean="0">
                <a:solidFill>
                  <a:schemeClr val="tx1"/>
                </a:solidFill>
              </a:rPr>
              <a:t>und </a:t>
            </a:r>
            <a:r>
              <a:rPr lang="en-US" sz="1600" dirty="0">
                <a:solidFill>
                  <a:schemeClr val="tx1"/>
                </a:solidFill>
              </a:rPr>
              <a:t>e</a:t>
            </a:r>
            <a:r>
              <a:rPr lang="en-US" sz="1600" dirty="0" smtClean="0">
                <a:solidFill>
                  <a:schemeClr val="tx1"/>
                </a:solidFill>
              </a:rPr>
              <a:t>xpenditures </a:t>
            </a:r>
            <a:r>
              <a:rPr lang="en-US" sz="1600" dirty="0">
                <a:solidFill>
                  <a:schemeClr val="tx1"/>
                </a:solidFill>
              </a:rPr>
              <a:t>ratio is </a:t>
            </a:r>
            <a:br>
              <a:rPr lang="en-US" sz="1600" dirty="0">
                <a:solidFill>
                  <a:schemeClr val="tx1"/>
                </a:solidFill>
              </a:rPr>
            </a:br>
            <a:r>
              <a:rPr lang="en-US" sz="1600" dirty="0" smtClean="0">
                <a:solidFill>
                  <a:schemeClr val="tx1"/>
                </a:solidFill>
              </a:rPr>
              <a:t>$64.3m/$174.0m </a:t>
            </a:r>
            <a:r>
              <a:rPr lang="en-US" sz="1600" dirty="0">
                <a:solidFill>
                  <a:schemeClr val="tx1"/>
                </a:solidFill>
              </a:rPr>
              <a:t>= </a:t>
            </a:r>
            <a:r>
              <a:rPr lang="en-US" sz="1600" dirty="0" smtClean="0">
                <a:solidFill>
                  <a:schemeClr val="tx1"/>
                </a:solidFill>
              </a:rPr>
              <a:t>36.95%.</a:t>
            </a:r>
            <a:endParaRPr lang="en-US" sz="1600" dirty="0">
              <a:solidFill>
                <a:schemeClr val="tx1"/>
              </a:solidFill>
            </a:endParaRPr>
          </a:p>
        </p:txBody>
      </p:sp>
      <p:sp>
        <p:nvSpPr>
          <p:cNvPr id="6" name="TextBox 5"/>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33614773"/>
              </p:ext>
            </p:extLst>
          </p:nvPr>
        </p:nvGraphicFramePr>
        <p:xfrm>
          <a:off x="1214460" y="3325583"/>
          <a:ext cx="6715080" cy="752475"/>
        </p:xfrm>
        <a:graphic>
          <a:graphicData uri="http://schemas.openxmlformats.org/drawingml/2006/table">
            <a:tbl>
              <a:tblPr/>
              <a:tblGrid>
                <a:gridCol w="1371600"/>
                <a:gridCol w="1068696"/>
                <a:gridCol w="1068696"/>
                <a:gridCol w="1068696"/>
                <a:gridCol w="1068696"/>
                <a:gridCol w="1068696"/>
              </a:tblGrid>
              <a:tr h="295275">
                <a:tc>
                  <a:txBody>
                    <a:bodyPr/>
                    <a:lstStyle/>
                    <a:p>
                      <a:pPr algn="l" fontAlgn="t"/>
                      <a:r>
                        <a:rPr lang="en-US" sz="1800" b="0" i="0" u="none" strike="noStrike" dirty="0">
                          <a:solidFill>
                            <a:srgbClr val="000000"/>
                          </a:solidFill>
                          <a:effectLst/>
                          <a:latin typeface="Arial" panose="020B0604020202020204" pitchFamily="34" charset="0"/>
                        </a:rPr>
                        <a:t> </a:t>
                      </a:r>
                    </a:p>
                  </a:txBody>
                  <a:tcPr marL="0" marR="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rtl="0" fontAlgn="ctr"/>
                      <a:r>
                        <a:rPr lang="en-US" sz="1400" b="1" i="0" u="none" strike="noStrike" dirty="0">
                          <a:solidFill>
                            <a:srgbClr val="FFFFFF"/>
                          </a:solidFill>
                          <a:effectLst/>
                          <a:latin typeface="Arial" panose="020B0604020202020204" pitchFamily="34" charset="0"/>
                        </a:rPr>
                        <a:t>Available </a:t>
                      </a:r>
                      <a:r>
                        <a:rPr lang="en-US" sz="1400" b="1" i="0" u="none" strike="noStrike" dirty="0" smtClean="0">
                          <a:solidFill>
                            <a:srgbClr val="FFFFFF"/>
                          </a:solidFill>
                          <a:effectLst/>
                          <a:latin typeface="Arial" panose="020B0604020202020204" pitchFamily="34" charset="0"/>
                        </a:rPr>
                        <a:t>Fund Balance </a:t>
                      </a:r>
                      <a:r>
                        <a:rPr lang="en-US" sz="1400" b="1" i="0" u="none" strike="noStrike" dirty="0">
                          <a:solidFill>
                            <a:srgbClr val="FFFFFF"/>
                          </a:solidFill>
                          <a:effectLst/>
                          <a:latin typeface="Arial" panose="020B0604020202020204" pitchFamily="34" charset="0"/>
                        </a:rPr>
                        <a:t>as a % of </a:t>
                      </a:r>
                      <a:r>
                        <a:rPr lang="en-US" sz="1400" b="1" i="0" u="none" strike="noStrike" dirty="0" smtClean="0">
                          <a:solidFill>
                            <a:srgbClr val="FFFFFF"/>
                          </a:solidFill>
                          <a:effectLst/>
                          <a:latin typeface="Arial" panose="020B0604020202020204" pitchFamily="34" charset="0"/>
                        </a:rPr>
                        <a:t>Expenditures</a:t>
                      </a:r>
                      <a:endParaRPr lang="en-US" sz="1400" b="1" i="0" u="none" strike="noStrike" dirty="0">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ctr" rtl="0" fontAlgn="ctr"/>
                      <a:r>
                        <a:rPr lang="en-US" sz="1400" b="0" i="0" u="none" strike="noStrike" dirty="0">
                          <a:solidFill>
                            <a:srgbClr val="000000"/>
                          </a:solidFill>
                          <a:effectLst/>
                          <a:latin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&gt;15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8 - 15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4 - 8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400" b="0" i="0" u="none" strike="noStrike">
                          <a:solidFill>
                            <a:srgbClr val="000000"/>
                          </a:solidFill>
                          <a:effectLst/>
                          <a:latin typeface="Arial" panose="020B0604020202020204" pitchFamily="34" charset="0"/>
                        </a:rPr>
                        <a:t>1- 4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&lt;1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8600">
                <a:tc>
                  <a:txBody>
                    <a:bodyPr/>
                    <a:lstStyle/>
                    <a:p>
                      <a:pPr algn="l" rtl="0" fontAlgn="ctr"/>
                      <a:r>
                        <a:rPr lang="en-US" sz="1400" b="0" i="0" u="none" strike="noStrike" dirty="0">
                          <a:solidFill>
                            <a:srgbClr val="000000"/>
                          </a:solidFill>
                          <a:effectLst/>
                          <a:latin typeface="Arial" panose="020B0604020202020204" pitchFamily="34" charset="0"/>
                        </a:rPr>
                        <a:t>Score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ctr"/>
                      <a:r>
                        <a:rPr lang="en-US" sz="14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6897196"/>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5889">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Budgetary Flexibility</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10%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182880">
                <a:tc>
                  <a:txBody>
                    <a:bodyPr/>
                    <a:lstStyle/>
                    <a:p>
                      <a:r>
                        <a:rPr lang="en-US" sz="900" b="0" dirty="0" smtClean="0"/>
                        <a:t>Debt &amp; Contingent Liabilities</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1887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6208260" cy="498598"/>
          </a:xfrm>
        </p:spPr>
        <p:txBody>
          <a:bodyPr/>
          <a:lstStyle/>
          <a:p>
            <a:r>
              <a:rPr lang="en-US" dirty="0" smtClean="0"/>
              <a:t>Debt &amp; Contingent Liabilities (10%)</a:t>
            </a:r>
            <a:br>
              <a:rPr lang="en-US" dirty="0" smtClean="0"/>
            </a:br>
            <a:r>
              <a:rPr lang="en-US" dirty="0" smtClean="0"/>
              <a:t>Knox County, TN’s Analysis</a:t>
            </a:r>
            <a:endParaRPr lang="en-US" dirty="0"/>
          </a:p>
        </p:txBody>
      </p:sp>
      <p:sp>
        <p:nvSpPr>
          <p:cNvPr id="3" name="Text Placeholder 2"/>
          <p:cNvSpPr>
            <a:spLocks noGrp="1"/>
          </p:cNvSpPr>
          <p:nvPr>
            <p:ph type="body" sz="quarter" idx="12"/>
          </p:nvPr>
        </p:nvSpPr>
        <p:spPr>
          <a:xfrm>
            <a:off x="450849" y="1666284"/>
            <a:ext cx="6693345" cy="1497701"/>
          </a:xfrm>
        </p:spPr>
        <p:txBody>
          <a:bodyPr>
            <a:normAutofit fontScale="77500" lnSpcReduction="20000"/>
          </a:bodyPr>
          <a:lstStyle/>
          <a:p>
            <a:pPr>
              <a:buClr>
                <a:schemeClr val="accent3"/>
              </a:buClr>
            </a:pPr>
            <a:r>
              <a:rPr lang="en-US" sz="1600" dirty="0">
                <a:solidFill>
                  <a:schemeClr val="tx1"/>
                </a:solidFill>
              </a:rPr>
              <a:t>Debt </a:t>
            </a:r>
            <a:r>
              <a:rPr lang="en-US" sz="1600" dirty="0" smtClean="0">
                <a:solidFill>
                  <a:schemeClr val="tx1"/>
                </a:solidFill>
              </a:rPr>
              <a:t>&amp; </a:t>
            </a:r>
            <a:r>
              <a:rPr lang="en-US" sz="1600" dirty="0">
                <a:solidFill>
                  <a:schemeClr val="tx1"/>
                </a:solidFill>
              </a:rPr>
              <a:t>Contingent </a:t>
            </a:r>
            <a:r>
              <a:rPr lang="en-US" sz="1600" dirty="0" smtClean="0">
                <a:solidFill>
                  <a:schemeClr val="tx1"/>
                </a:solidFill>
              </a:rPr>
              <a:t>Liabilities (Indicative Score: 5; Adjusted Score</a:t>
            </a:r>
            <a:r>
              <a:rPr lang="en-US" sz="1600" dirty="0">
                <a:solidFill>
                  <a:schemeClr val="tx1"/>
                </a:solidFill>
              </a:rPr>
              <a:t>: 4</a:t>
            </a:r>
            <a:r>
              <a:rPr lang="en-US" sz="1600" dirty="0" smtClean="0">
                <a:solidFill>
                  <a:schemeClr val="tx1"/>
                </a:solidFill>
              </a:rPr>
              <a:t>)</a:t>
            </a:r>
            <a:endParaRPr lang="en-US" sz="1600" dirty="0">
              <a:solidFill>
                <a:schemeClr val="tx1"/>
              </a:solidFill>
            </a:endParaRPr>
          </a:p>
          <a:p>
            <a:pPr lvl="1">
              <a:buClr>
                <a:schemeClr val="accent3"/>
              </a:buClr>
            </a:pPr>
            <a:r>
              <a:rPr lang="en-US" sz="1600" dirty="0">
                <a:solidFill>
                  <a:schemeClr val="tx1"/>
                </a:solidFill>
              </a:rPr>
              <a:t>Initial debt score: combination of two measures</a:t>
            </a:r>
          </a:p>
          <a:p>
            <a:pPr lvl="1">
              <a:buClr>
                <a:schemeClr val="accent3"/>
              </a:buClr>
            </a:pPr>
            <a:r>
              <a:rPr lang="en-US" sz="1600" dirty="0">
                <a:solidFill>
                  <a:schemeClr val="tx1"/>
                </a:solidFill>
              </a:rPr>
              <a:t>Total governmental funds debt service / </a:t>
            </a:r>
            <a:r>
              <a:rPr lang="en-US" sz="1600" dirty="0" smtClean="0">
                <a:solidFill>
                  <a:schemeClr val="tx1"/>
                </a:solidFill>
              </a:rPr>
              <a:t>expenditures – $67.4m/$322.7m </a:t>
            </a:r>
            <a:r>
              <a:rPr lang="en-US" sz="1600" dirty="0">
                <a:solidFill>
                  <a:schemeClr val="tx1"/>
                </a:solidFill>
              </a:rPr>
              <a:t>= </a:t>
            </a:r>
            <a:r>
              <a:rPr lang="en-US" sz="1600" dirty="0" smtClean="0">
                <a:solidFill>
                  <a:schemeClr val="tx1"/>
                </a:solidFill>
              </a:rPr>
              <a:t>20.90%</a:t>
            </a:r>
            <a:endParaRPr lang="en-US" sz="1600" dirty="0">
              <a:solidFill>
                <a:schemeClr val="tx1"/>
              </a:solidFill>
            </a:endParaRPr>
          </a:p>
          <a:p>
            <a:pPr lvl="1">
              <a:buClr>
                <a:schemeClr val="accent3"/>
              </a:buClr>
            </a:pPr>
            <a:r>
              <a:rPr lang="en-US" sz="1600" dirty="0">
                <a:solidFill>
                  <a:schemeClr val="tx1"/>
                </a:solidFill>
              </a:rPr>
              <a:t>Net direct debt  / total governmental funds </a:t>
            </a:r>
            <a:r>
              <a:rPr lang="en-US" sz="1600" dirty="0" smtClean="0">
                <a:solidFill>
                  <a:schemeClr val="tx1"/>
                </a:solidFill>
              </a:rPr>
              <a:t>revenue – $732.0m/$319.8m </a:t>
            </a:r>
            <a:r>
              <a:rPr lang="en-US" sz="1600" dirty="0">
                <a:solidFill>
                  <a:schemeClr val="tx1"/>
                </a:solidFill>
              </a:rPr>
              <a:t>= </a:t>
            </a:r>
            <a:r>
              <a:rPr lang="en-US" sz="1600" dirty="0" smtClean="0">
                <a:solidFill>
                  <a:schemeClr val="tx1"/>
                </a:solidFill>
              </a:rPr>
              <a:t>228.90%</a:t>
            </a:r>
            <a:endParaRPr lang="en-US" sz="1600" dirty="0">
              <a:solidFill>
                <a:schemeClr val="tx1"/>
              </a:solidFill>
            </a:endParaRPr>
          </a:p>
        </p:txBody>
      </p:sp>
      <p:sp>
        <p:nvSpPr>
          <p:cNvPr id="7" name="TextBox 6"/>
          <p:cNvSpPr txBox="1"/>
          <p:nvPr/>
        </p:nvSpPr>
        <p:spPr>
          <a:xfrm>
            <a:off x="2412175" y="6559697"/>
            <a:ext cx="5411983" cy="298303"/>
          </a:xfrm>
          <a:prstGeom prst="rect">
            <a:avLst/>
          </a:prstGeom>
          <a:noFill/>
        </p:spPr>
        <p:txBody>
          <a:bodyPr wrap="square" lIns="82058" tIns="41029" rIns="82058" bIns="41029" rtlCol="0">
            <a:spAutoFit/>
          </a:bodyPr>
          <a:lstStyle/>
          <a:p>
            <a:r>
              <a:rPr lang="en-US" sz="700" i="1" dirty="0" smtClean="0">
                <a:solidFill>
                  <a:srgbClr val="373637"/>
                </a:solidFill>
                <a:latin typeface="Minion Pro" panose="02040503050306020203" pitchFamily="18" charset="0"/>
                <a:cs typeface="Arial" panose="020B0604020202020204" pitchFamily="34" charset="0"/>
              </a:rPr>
              <a:t>*Scores represented in the table are indicative scores based on calculations from the methodology.  Scores are subject to adjustment based on qualitative factors outlined in the methodology.</a:t>
            </a:r>
            <a:endParaRPr lang="en-US" sz="700" i="1" dirty="0">
              <a:solidFill>
                <a:srgbClr val="373637"/>
              </a:solidFill>
              <a:latin typeface="Minion Pro" panose="02040503050306020203"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4857474"/>
              </p:ext>
            </p:extLst>
          </p:nvPr>
        </p:nvGraphicFramePr>
        <p:xfrm>
          <a:off x="598259" y="3072606"/>
          <a:ext cx="7947483" cy="2049780"/>
        </p:xfrm>
        <a:graphic>
          <a:graphicData uri="http://schemas.openxmlformats.org/drawingml/2006/table">
            <a:tbl>
              <a:tblPr/>
              <a:tblGrid>
                <a:gridCol w="2544288"/>
                <a:gridCol w="1080639"/>
                <a:gridCol w="1080639"/>
                <a:gridCol w="1080639"/>
                <a:gridCol w="1080639"/>
                <a:gridCol w="1080639"/>
              </a:tblGrid>
              <a:tr h="295275">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5">
                  <a:txBody>
                    <a:bodyPr/>
                    <a:lstStyle/>
                    <a:p>
                      <a:pPr algn="ctr" rtl="0" fontAlgn="ctr"/>
                      <a:r>
                        <a:rPr lang="en-US" sz="1600" b="1" i="0" u="none" strike="noStrike" dirty="0">
                          <a:solidFill>
                            <a:srgbClr val="FFFFFF"/>
                          </a:solidFill>
                          <a:effectLst/>
                          <a:latin typeface="Arial" panose="020B0604020202020204" pitchFamily="34" charset="0"/>
                        </a:rPr>
                        <a:t>Net Direct Debt as  % of Total Governmental Funds Revenue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0075">
                <a:tc>
                  <a:txBody>
                    <a:bodyPr/>
                    <a:lstStyle/>
                    <a:p>
                      <a:pPr algn="ctr" rtl="0" fontAlgn="ctr"/>
                      <a:r>
                        <a:rPr lang="en-US" sz="1200" b="1" i="0" u="none" strike="noStrike" dirty="0">
                          <a:solidFill>
                            <a:srgbClr val="000000"/>
                          </a:solidFill>
                          <a:effectLst/>
                          <a:latin typeface="Arial" panose="020B0604020202020204" pitchFamily="34" charset="0"/>
                        </a:rPr>
                        <a:t>Total Governmental Funds DS as % of Total Governmental Funds Expenditures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&lt;30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30-60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a:solidFill>
                            <a:srgbClr val="000000"/>
                          </a:solidFill>
                          <a:effectLst/>
                          <a:latin typeface="Arial" panose="020B0604020202020204" pitchFamily="34" charset="0"/>
                        </a:rPr>
                        <a:t>60-120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a:solidFill>
                            <a:srgbClr val="000000"/>
                          </a:solidFill>
                          <a:effectLst/>
                          <a:latin typeface="Arial" panose="020B0604020202020204" pitchFamily="34" charset="0"/>
                        </a:rPr>
                        <a:t>120-180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rPr>
                        <a:t>&gt;180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90500">
                <a:tc>
                  <a:txBody>
                    <a:bodyPr/>
                    <a:lstStyle/>
                    <a:p>
                      <a:pPr algn="ctr" rtl="0" fontAlgn="ctr"/>
                      <a:r>
                        <a:rPr lang="en-US" sz="1200" b="0" i="0" u="none" strike="noStrike" dirty="0">
                          <a:solidFill>
                            <a:srgbClr val="000000"/>
                          </a:solidFill>
                          <a:effectLst/>
                          <a:latin typeface="Arial" panose="020B0604020202020204" pitchFamily="34" charset="0"/>
                        </a:rPr>
                        <a:t>&lt;8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ctr" rtl="0" fontAlgn="ctr"/>
                      <a:r>
                        <a:rPr lang="en-US" sz="1200" b="0" i="0" u="none" strike="noStrike" dirty="0">
                          <a:solidFill>
                            <a:srgbClr val="000000"/>
                          </a:solidFill>
                          <a:effectLst/>
                          <a:latin typeface="Arial" panose="020B0604020202020204" pitchFamily="34" charset="0"/>
                        </a:rPr>
                        <a:t>8 - 15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025">
                <a:tc>
                  <a:txBody>
                    <a:bodyPr/>
                    <a:lstStyle/>
                    <a:p>
                      <a:pPr algn="ctr" rtl="0" fontAlgn="ctr"/>
                      <a:r>
                        <a:rPr lang="en-US" sz="1200" b="0" i="0" u="none" strike="noStrike" dirty="0">
                          <a:solidFill>
                            <a:srgbClr val="000000"/>
                          </a:solidFill>
                          <a:effectLst/>
                          <a:latin typeface="Arial" panose="020B0604020202020204" pitchFamily="34" charset="0"/>
                        </a:rPr>
                        <a:t>15 - 25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ctr" rtl="0" fontAlgn="ctr"/>
                      <a:r>
                        <a:rPr lang="en-US" sz="1200" b="0" i="0" u="none" strike="noStrike" dirty="0">
                          <a:solidFill>
                            <a:srgbClr val="000000"/>
                          </a:solidFill>
                          <a:effectLst/>
                          <a:latin typeface="Arial" panose="020B0604020202020204" pitchFamily="34" charset="0"/>
                        </a:rPr>
                        <a:t>25 - 35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ctr" rtl="0" fontAlgn="ctr"/>
                      <a:r>
                        <a:rPr lang="en-US" sz="1200" b="0" i="0" u="none" strike="noStrike" dirty="0">
                          <a:solidFill>
                            <a:srgbClr val="000000"/>
                          </a:solidFill>
                          <a:effectLst/>
                          <a:latin typeface="Arial" panose="020B0604020202020204" pitchFamily="34" charset="0"/>
                        </a:rPr>
                        <a:t>&gt;35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9261251"/>
              </p:ext>
            </p:extLst>
          </p:nvPr>
        </p:nvGraphicFramePr>
        <p:xfrm>
          <a:off x="6622134" y="295815"/>
          <a:ext cx="2404047" cy="1844040"/>
        </p:xfrm>
        <a:graphic>
          <a:graphicData uri="http://schemas.openxmlformats.org/drawingml/2006/table">
            <a:tbl>
              <a:tblPr firstRow="1" bandRow="1">
                <a:tableStyleId>{F2DE63D5-997A-4646-A377-4702673A728D}</a:tableStyleId>
              </a:tblPr>
              <a:tblGrid>
                <a:gridCol w="1759866"/>
                <a:gridCol w="644181"/>
              </a:tblGrid>
              <a:tr h="182880">
                <a:tc>
                  <a:txBody>
                    <a:bodyPr/>
                    <a:lstStyle/>
                    <a:p>
                      <a:pPr algn="ctr"/>
                      <a:r>
                        <a:rPr lang="en-US" sz="1000" b="1" dirty="0" smtClean="0"/>
                        <a:t>Scorecard Category</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000" b="1" dirty="0" smtClean="0"/>
                        <a:t>Weight</a:t>
                      </a:r>
                      <a:endParaRPr lang="en-US"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5889">
                <a:tc>
                  <a:txBody>
                    <a:bodyPr/>
                    <a:lstStyle/>
                    <a:p>
                      <a:r>
                        <a:rPr lang="en-US" sz="900" b="0" dirty="0" smtClean="0"/>
                        <a:t>Institutional</a:t>
                      </a:r>
                      <a:r>
                        <a:rPr lang="en-US" sz="900" b="0" baseline="0" dirty="0" smtClean="0"/>
                        <a:t> Framework</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Economy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30%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Management</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20%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Liquidity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Budgetary</a:t>
                      </a:r>
                      <a:r>
                        <a:rPr lang="en-US" sz="900" b="0" baseline="0" dirty="0" smtClean="0"/>
                        <a:t> Performance</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0" dirty="0" smtClean="0"/>
                        <a:t>Budgetary Flexibility</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dirty="0" smtClean="0"/>
                        <a:t>10%</a:t>
                      </a: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82880">
                <a:tc>
                  <a:txBody>
                    <a:bodyPr/>
                    <a:lstStyle/>
                    <a:p>
                      <a:r>
                        <a:rPr lang="en-US" sz="900" b="1" dirty="0" smtClean="0"/>
                        <a:t>Debt &amp; Contingent Liabilities</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900" b="1" dirty="0" smtClean="0"/>
                        <a:t>10%</a:t>
                      </a:r>
                      <a:endParaRPr 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val="1142662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2579"/>
            <a:ext cx="7772400" cy="1371145"/>
          </a:xfrm>
        </p:spPr>
        <p:txBody>
          <a:bodyPr/>
          <a:lstStyle/>
          <a:p>
            <a:r>
              <a:rPr lang="en-US" sz="900" b="0" i="1" dirty="0">
                <a:latin typeface="Arial" panose="020B0604020202020204" pitchFamily="34" charset="0"/>
                <a:cs typeface="Arial" panose="020B0604020202020204" pitchFamily="34" charset="0"/>
              </a:rPr>
              <a:t>The Information in this presentation is provided for education and informational purposes only by PFM Financial Advisors LLC, without any express or implied warranty of any kind, including warranties of accuracy, completeness, or fitness for any particular purpose. The Information contained in or provided from or through this presentation is not intended to be and does not constitute financial advice, investment advice, trading advice or any other advice. You understand that you are using any and all Information available within this presentation AT YOUR OWN RISK.</a:t>
            </a:r>
            <a:br>
              <a:rPr lang="en-US" sz="900" b="0" i="1" dirty="0">
                <a:latin typeface="Arial" panose="020B0604020202020204" pitchFamily="34" charset="0"/>
                <a:cs typeface="Arial" panose="020B0604020202020204" pitchFamily="34" charset="0"/>
              </a:rPr>
            </a:br>
            <a:r>
              <a:rPr lang="en-US" sz="900" b="0" i="1" dirty="0">
                <a:latin typeface="Arial" panose="020B0604020202020204" pitchFamily="34" charset="0"/>
                <a:cs typeface="Arial" panose="020B0604020202020204" pitchFamily="34" charset="0"/>
              </a:rPr>
              <a:t/>
            </a:r>
            <a:br>
              <a:rPr lang="en-US" sz="900" b="0" i="1" dirty="0">
                <a:latin typeface="Arial" panose="020B0604020202020204" pitchFamily="34" charset="0"/>
                <a:cs typeface="Arial" panose="020B0604020202020204" pitchFamily="34" charset="0"/>
              </a:rPr>
            </a:br>
            <a:r>
              <a:rPr lang="en-US" sz="900" b="0" i="1" dirty="0">
                <a:latin typeface="Arial" panose="020B0604020202020204" pitchFamily="34" charset="0"/>
                <a:cs typeface="Arial" panose="020B0604020202020204" pitchFamily="34" charset="0"/>
              </a:rPr>
              <a:t>Some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br>
              <a:rPr lang="en-US" sz="900" b="0" i="1" dirty="0">
                <a:latin typeface="Arial" panose="020B0604020202020204" pitchFamily="34" charset="0"/>
                <a:cs typeface="Arial" panose="020B0604020202020204" pitchFamily="34" charset="0"/>
              </a:rPr>
            </a:br>
            <a:endParaRPr lang="en-US" sz="9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25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475559" y="5710518"/>
            <a:ext cx="6445623" cy="0"/>
          </a:xfrm>
          <a:prstGeom prst="straightConnector1">
            <a:avLst/>
          </a:prstGeom>
          <a:ln w="31750" cap="rnd">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485" y="1053345"/>
            <a:ext cx="7886700" cy="256224"/>
          </a:xfrm>
        </p:spPr>
        <p:txBody>
          <a:bodyPr/>
          <a:lstStyle/>
          <a:p>
            <a:r>
              <a:rPr lang="en-US" dirty="0" smtClean="0">
                <a:latin typeface="Arial" panose="020B0604020202020204" pitchFamily="34" charset="0"/>
                <a:cs typeface="Arial" panose="020B0604020202020204" pitchFamily="34" charset="0"/>
              </a:rPr>
              <a:t>Knox County Debt &amp; Credit Overview</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normAutofit fontScale="92500" lnSpcReduction="10000"/>
          </a:bodyPr>
          <a:lstStyle/>
          <a:p>
            <a:pPr marL="287338" indent="-287338"/>
            <a:r>
              <a:rPr lang="en-US" dirty="0" smtClean="0"/>
              <a:t>As of June 30, 2018, the County </a:t>
            </a:r>
            <a:r>
              <a:rPr lang="en-US" dirty="0"/>
              <a:t>had $619,565,080 </a:t>
            </a:r>
            <a:r>
              <a:rPr lang="en-US" dirty="0" smtClean="0"/>
              <a:t>of outstanding general obligation debt. </a:t>
            </a:r>
          </a:p>
          <a:p>
            <a:pPr marL="287338" indent="-287338"/>
            <a:r>
              <a:rPr lang="en-US" dirty="0" smtClean="0"/>
              <a:t>The County’s credit or ability to pay its debt is reviewed by Moody’s Investor Services and S&amp;P Global.</a:t>
            </a:r>
          </a:p>
          <a:p>
            <a:pPr marL="457200" lvl="1" indent="-115888"/>
            <a:r>
              <a:rPr lang="en-US" dirty="0" smtClean="0"/>
              <a:t>Moody’s Aa1</a:t>
            </a:r>
          </a:p>
          <a:p>
            <a:pPr marL="457200" lvl="1" indent="-115888"/>
            <a:r>
              <a:rPr lang="en-US" dirty="0" smtClean="0"/>
              <a:t>S&amp;P Global AA+ </a:t>
            </a:r>
            <a:endParaRPr lang="en-US" dirty="0"/>
          </a:p>
          <a:p>
            <a:pPr marL="457200" indent="-115888">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464364"/>
              </p:ext>
            </p:extLst>
          </p:nvPr>
        </p:nvGraphicFramePr>
        <p:xfrm>
          <a:off x="451485" y="4491317"/>
          <a:ext cx="8009669" cy="868612"/>
        </p:xfrm>
        <a:graphic>
          <a:graphicData uri="http://schemas.openxmlformats.org/drawingml/2006/table">
            <a:tbl>
              <a:tblPr/>
              <a:tblGrid>
                <a:gridCol w="885169"/>
                <a:gridCol w="712450"/>
                <a:gridCol w="712450"/>
                <a:gridCol w="712450"/>
                <a:gridCol w="712450"/>
                <a:gridCol w="712450"/>
                <a:gridCol w="712450"/>
                <a:gridCol w="712450"/>
                <a:gridCol w="712450"/>
                <a:gridCol w="712450"/>
                <a:gridCol w="712450"/>
              </a:tblGrid>
              <a:tr h="411412">
                <a:tc>
                  <a:txBody>
                    <a:bodyPr/>
                    <a:lstStyle/>
                    <a:p>
                      <a:pPr algn="ctr" fontAlgn="b"/>
                      <a:r>
                        <a:rPr lang="en-US" sz="1200" b="1" i="0" u="none" strike="noStrike" dirty="0">
                          <a:solidFill>
                            <a:schemeClr val="tx1"/>
                          </a:solidFill>
                          <a:latin typeface="Arial" panose="020B0604020202020204" pitchFamily="34" charset="0"/>
                          <a:cs typeface="Arial" panose="020B0604020202020204" pitchFamily="34" charset="0"/>
                        </a:rPr>
                        <a:t>Moody's</a:t>
                      </a:r>
                    </a:p>
                  </a:txBody>
                  <a:tcPr marL="9525" marR="9525" marT="9525"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Aaa</a:t>
                      </a:r>
                    </a:p>
                  </a:txBody>
                  <a:tcPr marL="9525" marR="9525"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Baa1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Baa2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Baa3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chemeClr val="tx2">
                        <a:lumMod val="20000"/>
                        <a:lumOff val="80000"/>
                      </a:schemeClr>
                    </a:solidFill>
                  </a:tcPr>
                </a:tc>
              </a:tr>
              <a:tr h="457200">
                <a:tc>
                  <a:txBody>
                    <a:bodyPr/>
                    <a:lstStyle/>
                    <a:p>
                      <a:pPr algn="ctr" fontAlgn="b"/>
                      <a:r>
                        <a:rPr lang="en-US" sz="1200" b="1" i="0" u="none" strike="noStrike" dirty="0" smtClean="0">
                          <a:solidFill>
                            <a:schemeClr val="tx1"/>
                          </a:solidFill>
                          <a:latin typeface="Arial" panose="020B0604020202020204" pitchFamily="34" charset="0"/>
                          <a:cs typeface="Arial" panose="020B0604020202020204" pitchFamily="34" charset="0"/>
                        </a:rPr>
                        <a:t>S&amp;P</a:t>
                      </a:r>
                      <a:r>
                        <a:rPr lang="en-US" sz="1200" b="1" i="0" u="none" strike="noStrike" baseline="0" dirty="0" smtClean="0">
                          <a:solidFill>
                            <a:schemeClr val="tx1"/>
                          </a:solidFill>
                          <a:latin typeface="Arial" panose="020B0604020202020204" pitchFamily="34" charset="0"/>
                          <a:cs typeface="Arial" panose="020B0604020202020204" pitchFamily="34" charset="0"/>
                        </a:rPr>
                        <a:t> Global</a:t>
                      </a:r>
                      <a:endParaRPr lang="en-US" sz="1200" b="1"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AAA</a:t>
                      </a:r>
                    </a:p>
                  </a:txBody>
                  <a:tcPr marL="9525" marR="9525" marT="952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BBB+</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BBB</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BBB-</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tx2">
                        <a:lumMod val="20000"/>
                        <a:lumOff val="80000"/>
                      </a:schemeClr>
                    </a:solidFill>
                  </a:tcPr>
                </a:tc>
              </a:tr>
            </a:tbl>
          </a:graphicData>
        </a:graphic>
      </p:graphicFrame>
      <p:sp>
        <p:nvSpPr>
          <p:cNvPr id="5" name="TextBox 4"/>
          <p:cNvSpPr txBox="1"/>
          <p:nvPr/>
        </p:nvSpPr>
        <p:spPr>
          <a:xfrm>
            <a:off x="3313319" y="4123765"/>
            <a:ext cx="2286000" cy="295835"/>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dirty="0" smtClean="0">
                <a:latin typeface="Arial" panose="020B0604020202020204" pitchFamily="34" charset="0"/>
                <a:ea typeface="Soleil" charset="0"/>
                <a:cs typeface="Arial" panose="020B0604020202020204" pitchFamily="34" charset="0"/>
              </a:rPr>
              <a:t>Credit Rating Scale</a:t>
            </a:r>
          </a:p>
        </p:txBody>
      </p:sp>
      <p:sp>
        <p:nvSpPr>
          <p:cNvPr id="8" name="TextBox 7"/>
          <p:cNvSpPr txBox="1"/>
          <p:nvPr/>
        </p:nvSpPr>
        <p:spPr>
          <a:xfrm>
            <a:off x="1394872" y="5730758"/>
            <a:ext cx="2286000" cy="295835"/>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200" i="1" dirty="0" smtClean="0">
                <a:latin typeface="Soleil" charset="0"/>
                <a:ea typeface="Soleil" charset="0"/>
                <a:cs typeface="Soleil" charset="0"/>
              </a:rPr>
              <a:t>Higher Ratings</a:t>
            </a:r>
          </a:p>
        </p:txBody>
      </p:sp>
      <p:sp>
        <p:nvSpPr>
          <p:cNvPr id="9" name="TextBox 8"/>
          <p:cNvSpPr txBox="1"/>
          <p:nvPr/>
        </p:nvSpPr>
        <p:spPr>
          <a:xfrm>
            <a:off x="5644147" y="5719104"/>
            <a:ext cx="2286000" cy="325419"/>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200" i="1" dirty="0" smtClean="0">
                <a:latin typeface="Soleil" charset="0"/>
                <a:ea typeface="Soleil" charset="0"/>
                <a:cs typeface="Soleil" charset="0"/>
              </a:rPr>
              <a:t>Lower Ratings</a:t>
            </a:r>
          </a:p>
        </p:txBody>
      </p:sp>
      <p:sp>
        <p:nvSpPr>
          <p:cNvPr id="6" name="Oval 5"/>
          <p:cNvSpPr/>
          <p:nvPr/>
        </p:nvSpPr>
        <p:spPr>
          <a:xfrm>
            <a:off x="2115671" y="4491318"/>
            <a:ext cx="528917" cy="86861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34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Knox County Debt Overview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89054667"/>
              </p:ext>
            </p:extLst>
          </p:nvPr>
        </p:nvGraphicFramePr>
        <p:xfrm>
          <a:off x="671641" y="1062481"/>
          <a:ext cx="7666543" cy="5171602"/>
        </p:xfrm>
        <a:graphic>
          <a:graphicData uri="http://schemas.openxmlformats.org/drawingml/2006/table">
            <a:tbl>
              <a:tblPr/>
              <a:tblGrid>
                <a:gridCol w="4517783"/>
                <a:gridCol w="1095220"/>
                <a:gridCol w="593245"/>
                <a:gridCol w="1460295"/>
              </a:tblGrid>
              <a:tr h="474194">
                <a:tc>
                  <a:txBody>
                    <a:bodyPr/>
                    <a:lstStyle/>
                    <a:p>
                      <a:pPr algn="l" fontAlgn="b"/>
                      <a:r>
                        <a:rPr lang="en-US" sz="900" b="1" i="0" u="none" strike="noStrike" dirty="0">
                          <a:effectLst/>
                          <a:latin typeface="Arial" panose="020B0604020202020204" pitchFamily="34" charset="0"/>
                        </a:rPr>
                        <a:t>General Obligation Bonds:</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INTEREST RATE</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DUE DATE</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effectLst/>
                          <a:latin typeface="Arial" panose="020B0604020202020204" pitchFamily="34" charset="0"/>
                        </a:rPr>
                        <a:t>OUTSTANDING </a:t>
                      </a:r>
                      <a:r>
                        <a:rPr lang="en-US" sz="900" b="1" i="0" u="none" strike="noStrike" dirty="0">
                          <a:effectLst/>
                          <a:latin typeface="Arial" panose="020B0604020202020204" pitchFamily="34" charset="0"/>
                        </a:rPr>
                        <a:t>As of </a:t>
                      </a:r>
                      <a:br>
                        <a:rPr lang="en-US" sz="900" b="1" i="0" u="none" strike="noStrike" dirty="0">
                          <a:effectLst/>
                          <a:latin typeface="Arial" panose="020B0604020202020204" pitchFamily="34" charset="0"/>
                        </a:rPr>
                      </a:br>
                      <a:r>
                        <a:rPr lang="en-US" sz="900" b="1" i="0" u="none" strike="noStrike" dirty="0">
                          <a:effectLst/>
                          <a:latin typeface="Arial" panose="020B0604020202020204" pitchFamily="34" charset="0"/>
                        </a:rPr>
                        <a:t>June 30, 2018</a:t>
                      </a:r>
                      <a:r>
                        <a:rPr lang="en-US" sz="900" b="1" i="0" u="none" strike="noStrike" baseline="30000" dirty="0">
                          <a:effectLst/>
                          <a:latin typeface="Arial" panose="020B0604020202020204" pitchFamily="34" charset="0"/>
                        </a:rPr>
                        <a:t/>
                      </a:r>
                      <a:br>
                        <a:rPr lang="en-US" sz="900" b="1" i="0" u="none" strike="noStrike" baseline="30000" dirty="0">
                          <a:effectLst/>
                          <a:latin typeface="Arial" panose="020B0604020202020204" pitchFamily="34" charset="0"/>
                        </a:rPr>
                      </a:br>
                      <a:r>
                        <a:rPr lang="en-US" sz="900" b="1" i="0" u="none" strike="noStrike" baseline="0" dirty="0" smtClean="0">
                          <a:effectLst/>
                          <a:latin typeface="Arial" panose="020B0604020202020204" pitchFamily="34" charset="0"/>
                        </a:rPr>
                        <a:t>Audited*</a:t>
                      </a:r>
                      <a:endParaRPr lang="en-US" sz="900" b="1" i="0" u="none" strike="noStrike" baseline="0" dirty="0">
                        <a:effectLst/>
                        <a:latin typeface="Arial" panose="020B0604020202020204" pitchFamily="34" charset="0"/>
                      </a:endParaRP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r>
              <a:tr h="139961">
                <a:tc>
                  <a:txBody>
                    <a:bodyPr/>
                    <a:lstStyle/>
                    <a:p>
                      <a:pPr algn="l" fontAlgn="b"/>
                      <a:r>
                        <a:rPr lang="en-US" sz="900" b="0" i="0" u="none" strike="noStrike">
                          <a:effectLst/>
                          <a:latin typeface="Arial" panose="020B0604020202020204" pitchFamily="34" charset="0"/>
                        </a:rPr>
                        <a:t>Local Government Public Improvement Bonds, Series C-1-A</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Synthetic Fixed</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6/1/2029</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Arial" panose="020B0604020202020204" pitchFamily="34" charset="0"/>
                        </a:rPr>
                        <a:t> $                   47,350,000 </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tcPr>
                </a:tc>
              </a:tr>
              <a:tr h="139961">
                <a:tc>
                  <a:txBody>
                    <a:bodyPr/>
                    <a:lstStyle/>
                    <a:p>
                      <a:pPr algn="l" fontAlgn="b"/>
                      <a:r>
                        <a:rPr lang="en-US" sz="900" b="0" i="0" u="none" strike="noStrike" dirty="0">
                          <a:effectLst/>
                          <a:latin typeface="Arial" panose="020B0604020202020204" pitchFamily="34" charset="0"/>
                        </a:rPr>
                        <a:t>Local Government Public Improvement Bonds, Series VI-A-1</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Synthetic Fixed</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6/1/2029</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52,900,000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Refunding Bonds, Series 2004</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4/1/2020</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10,400,000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Refunding Bonds, Series 2005A</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5/1/2021</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16,915,000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Local Government Public Improvement Bonds, Series D-3-A</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Synthetic Fixed</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6/1/2034</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58,500,000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Local Government Public Improvement Bonds, Series VI-K-1</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Variable</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6/1/2034</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69,000,000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Local Government Public Improvement Bonds, Series C-3-A</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Variable</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6/1/2029</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26,660,000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Bonds, Series 2010A (Federally Taxable Build America Bonds)</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6/1/2035</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15,550,000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Qualified School Construction Bonds, Series 2010</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7/1/2027</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16,770,080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Refunding Bonds, Series 2010B</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dirty="0" smtClean="0">
                          <a:effectLst/>
                          <a:latin typeface="Arial" panose="020B0604020202020204" pitchFamily="34" charset="0"/>
                        </a:rPr>
                        <a:t>4/1/2020</a:t>
                      </a:r>
                      <a:endParaRPr lang="en-US" sz="900" b="0" i="0" u="none" strike="noStrike" dirty="0">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1,800,000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Bonds, Series 2010C</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4/1/2024</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16,610,000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Bonds, Series 2010D (Federally Taxable Build America Bonds)</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dirty="0" smtClean="0">
                          <a:effectLst/>
                          <a:latin typeface="Arial" panose="020B0604020202020204" pitchFamily="34" charset="0"/>
                        </a:rPr>
                        <a:t>6/1/2020</a:t>
                      </a:r>
                      <a:endParaRPr lang="en-US" sz="900" b="0" i="0" u="none" strike="noStrike" dirty="0">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16,725,000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Bonds, Series 2012</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4/1/2032</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12,300,000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Bonds, Series 2013</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dirty="0" smtClean="0">
                          <a:effectLst/>
                          <a:latin typeface="Arial" panose="020B0604020202020204" pitchFamily="34" charset="0"/>
                        </a:rPr>
                        <a:t>6/1/2020</a:t>
                      </a:r>
                      <a:endParaRPr lang="en-US" sz="900" b="0" i="0" u="none" strike="noStrike" dirty="0">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3,200,000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Bonds, Series 2014A</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6/1/2036</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27,390,000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Refunding Bonds, Series 2014B (Federally Taxable)</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6/1/2027</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44,435,000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Refunding Bonds, Series 2015</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6/1/2019</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4,325,000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Bonds, Series 2016</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6/1/2036</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33,225,000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Bonds, Series 2017</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6/1/2037</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87,730,000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General Obligation Refunding Bonds, Series 2017B</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6/1/2035</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                      57,780,000 </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r>
              <a:tr h="139961">
                <a:tc>
                  <a:txBody>
                    <a:bodyPr/>
                    <a:lstStyle/>
                    <a:p>
                      <a:pPr algn="l" fontAlgn="b"/>
                      <a:r>
                        <a:rPr lang="en-US" sz="900" b="1" i="0" u="none" strike="noStrike" dirty="0">
                          <a:effectLst/>
                          <a:latin typeface="Arial" panose="020B0604020202020204" pitchFamily="34" charset="0"/>
                        </a:rPr>
                        <a:t>Total Bonds June 30, 2018</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900" b="1" i="0" u="none" strike="noStrike" dirty="0" smtClean="0">
                          <a:effectLst/>
                          <a:latin typeface="Arial" panose="020B0604020202020204" pitchFamily="34" charset="0"/>
                        </a:rPr>
                        <a:t>               </a:t>
                      </a:r>
                      <a:r>
                        <a:rPr lang="en-US" sz="900" b="1" i="0" u="none" strike="noStrike" dirty="0">
                          <a:effectLst/>
                          <a:latin typeface="Arial" panose="020B0604020202020204" pitchFamily="34" charset="0"/>
                        </a:rPr>
                        <a:t>619,565,080 </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188569">
                <a:tc>
                  <a:txBody>
                    <a:bodyPr/>
                    <a:lstStyle/>
                    <a:p>
                      <a:pPr algn="l" fontAlgn="b"/>
                      <a:r>
                        <a:rPr lang="en-US" sz="900" b="1" i="0" u="none" strike="noStrike" dirty="0">
                          <a:effectLst/>
                          <a:latin typeface="Arial" panose="020B0604020202020204" pitchFamily="34" charset="0"/>
                        </a:rPr>
                        <a:t>Bonds Issued July 2018 for FY 2018 Capital Improvement Plan:</a:t>
                      </a:r>
                    </a:p>
                  </a:txBody>
                  <a:tcPr marL="6341" marR="6341" marT="6341" marB="0" anchor="b">
                    <a:lnL>
                      <a:noFill/>
                    </a:lnL>
                    <a:lnR>
                      <a:noFill/>
                    </a:lnR>
                    <a:lnT>
                      <a:noFill/>
                    </a:lnT>
                    <a:lnB>
                      <a:noFill/>
                    </a:lnB>
                  </a:tcPr>
                </a:tc>
                <a:tc>
                  <a:txBody>
                    <a:bodyPr/>
                    <a:lstStyle/>
                    <a:p>
                      <a:pPr algn="ctr" fontAlgn="b"/>
                      <a:endParaRPr lang="en-US" sz="900" b="0" i="0" u="none" strike="noStrike">
                        <a:effectLst/>
                        <a:latin typeface="Arial" panose="020B0604020202020204" pitchFamily="34" charset="0"/>
                      </a:endParaRPr>
                    </a:p>
                  </a:txBody>
                  <a:tcPr marL="6341" marR="6341" marT="6341" marB="0" anchor="b">
                    <a:lnL>
                      <a:noFill/>
                    </a:lnL>
                    <a:lnR>
                      <a:noFill/>
                    </a:lnR>
                    <a:lnT>
                      <a:noFill/>
                    </a:lnT>
                    <a:lnB>
                      <a:noFill/>
                    </a:lnB>
                  </a:tcPr>
                </a:tc>
                <a:tc>
                  <a:txBody>
                    <a:bodyPr/>
                    <a:lstStyle/>
                    <a:p>
                      <a:pPr algn="ctr" fontAlgn="b"/>
                      <a:endParaRPr lang="en-US" sz="900" b="0" i="0" u="none" strike="noStrike">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endParaRPr lang="en-US" sz="900" b="1" i="0" u="none" strike="noStrike" dirty="0">
                        <a:effectLst/>
                        <a:latin typeface="Arial" panose="020B0604020202020204" pitchFamily="34" charset="0"/>
                      </a:endParaRP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General Obligation Bonds, Series 2018</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Fixed</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6/1/2038</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                      33,165,000 </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r>
              <a:tr h="139961">
                <a:tc>
                  <a:txBody>
                    <a:bodyPr/>
                    <a:lstStyle/>
                    <a:p>
                      <a:pPr algn="l" fontAlgn="b"/>
                      <a:r>
                        <a:rPr lang="en-US" sz="900" b="1" i="0" u="none" strike="noStrike" dirty="0">
                          <a:effectLst/>
                          <a:latin typeface="Arial" panose="020B0604020202020204" pitchFamily="34" charset="0"/>
                        </a:rPr>
                        <a:t>Total General Obligation Bonds</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900" b="1" i="0" u="none" strike="noStrike" dirty="0">
                          <a:effectLst/>
                          <a:latin typeface="Arial" panose="020B0604020202020204" pitchFamily="34" charset="0"/>
                        </a:rPr>
                        <a:t>                    652,730,080 </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r>
              <a:tr h="188569">
                <a:tc>
                  <a:txBody>
                    <a:bodyPr/>
                    <a:lstStyle/>
                    <a:p>
                      <a:pPr algn="l" fontAlgn="b"/>
                      <a:r>
                        <a:rPr lang="en-US" sz="900" b="1" i="0" u="none" strike="noStrike" dirty="0">
                          <a:effectLst/>
                          <a:latin typeface="Arial" panose="020B0604020202020204" pitchFamily="34" charset="0"/>
                        </a:rPr>
                        <a:t>Additional Obligations - Loans and Capital Leases:</a:t>
                      </a:r>
                    </a:p>
                  </a:txBody>
                  <a:tcPr marL="6341" marR="6341" marT="6341"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endParaRPr lang="en-US" sz="900" b="1" i="0" u="none" strike="noStrike" dirty="0">
                        <a:effectLst/>
                        <a:latin typeface="Arial" panose="020B0604020202020204" pitchFamily="34" charset="0"/>
                      </a:endParaRP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EESI Loan Agreement, Series 2012</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7/1/2024</a:t>
                      </a:r>
                    </a:p>
                  </a:txBody>
                  <a:tcPr marL="6341" marR="6341" marT="6341"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                        2,594,665 </a:t>
                      </a:r>
                    </a:p>
                  </a:txBody>
                  <a:tcPr marL="6341" marR="6341" marT="6341" marB="0" anchor="b">
                    <a:lnL>
                      <a:noFill/>
                    </a:lnL>
                    <a:lnR>
                      <a:noFill/>
                    </a:lnR>
                    <a:lnT>
                      <a:noFill/>
                    </a:lnT>
                    <a:lnB>
                      <a:noFill/>
                    </a:lnB>
                  </a:tcPr>
                </a:tc>
              </a:tr>
              <a:tr h="139961">
                <a:tc>
                  <a:txBody>
                    <a:bodyPr/>
                    <a:lstStyle/>
                    <a:p>
                      <a:pPr algn="l" fontAlgn="b"/>
                      <a:r>
                        <a:rPr lang="en-US" sz="900" b="0" i="0" u="none" strike="noStrike">
                          <a:effectLst/>
                          <a:latin typeface="Arial" panose="020B0604020202020204" pitchFamily="34" charset="0"/>
                        </a:rPr>
                        <a:t>Capital Lease, Series 2013</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2/1/2028</a:t>
                      </a:r>
                    </a:p>
                  </a:txBody>
                  <a:tcPr marL="6341" marR="6341" marT="6341"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                        9,213,670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Capital Lease, Series 2014</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a:noFill/>
                    </a:lnB>
                  </a:tcPr>
                </a:tc>
                <a:tc>
                  <a:txBody>
                    <a:bodyPr/>
                    <a:lstStyle/>
                    <a:p>
                      <a:pPr algn="ctr" fontAlgn="b"/>
                      <a:r>
                        <a:rPr lang="en-US" sz="900" b="0" i="0" u="none" strike="noStrike">
                          <a:effectLst/>
                          <a:latin typeface="Arial" panose="020B0604020202020204" pitchFamily="34" charset="0"/>
                        </a:rPr>
                        <a:t>8/1/2030</a:t>
                      </a:r>
                    </a:p>
                  </a:txBody>
                  <a:tcPr marL="6341" marR="6341" marT="6341" marB="0" anchor="b">
                    <a:lnL>
                      <a:noFill/>
                    </a:lnL>
                    <a:lnR>
                      <a:noFill/>
                    </a:lnR>
                    <a:lnT>
                      <a:noFill/>
                    </a:lnT>
                    <a:lnB>
                      <a:noFill/>
                    </a:lnB>
                  </a:tcPr>
                </a:tc>
                <a:tc>
                  <a:txBody>
                    <a:bodyPr/>
                    <a:lstStyle/>
                    <a:p>
                      <a:pPr algn="r" fontAlgn="b"/>
                      <a:r>
                        <a:rPr lang="en-US" sz="900" b="1" i="0" u="none" strike="noStrike">
                          <a:effectLst/>
                          <a:latin typeface="Arial" panose="020B0604020202020204" pitchFamily="34" charset="0"/>
                        </a:rPr>
                        <a:t>                      13,150,230 </a:t>
                      </a:r>
                    </a:p>
                  </a:txBody>
                  <a:tcPr marL="6341" marR="6341" marT="6341" marB="0" anchor="b">
                    <a:lnL>
                      <a:noFill/>
                    </a:lnL>
                    <a:lnR>
                      <a:noFill/>
                    </a:lnR>
                    <a:lnT>
                      <a:noFill/>
                    </a:lnT>
                    <a:lnB>
                      <a:noFill/>
                    </a:lnB>
                  </a:tcPr>
                </a:tc>
              </a:tr>
              <a:tr h="139961">
                <a:tc>
                  <a:txBody>
                    <a:bodyPr/>
                    <a:lstStyle/>
                    <a:p>
                      <a:pPr algn="l" fontAlgn="b"/>
                      <a:r>
                        <a:rPr lang="en-US" sz="900" b="0" i="0" u="none" strike="noStrike" dirty="0">
                          <a:effectLst/>
                          <a:latin typeface="Arial" panose="020B0604020202020204" pitchFamily="34" charset="0"/>
                        </a:rPr>
                        <a:t>Qualified Energy Conservation Bonds, Series 2015 (Solar Lease)</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Fixed </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effectLst/>
                          <a:latin typeface="Arial" panose="020B0604020202020204" pitchFamily="34" charset="0"/>
                        </a:rPr>
                        <a:t>12/1/2036</a:t>
                      </a:r>
                      <a:endParaRPr lang="en-US" sz="900" b="0" i="0" u="none" strike="noStrike" dirty="0">
                        <a:effectLst/>
                        <a:latin typeface="Arial" panose="020B0604020202020204" pitchFamily="34" charset="0"/>
                      </a:endParaRP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Arial" panose="020B0604020202020204" pitchFamily="34" charset="0"/>
                        </a:rPr>
                        <a:t>                      11,815,246 </a:t>
                      </a:r>
                    </a:p>
                  </a:txBody>
                  <a:tcPr marL="6341" marR="6341" marT="6341" marB="0" anchor="b">
                    <a:lnL>
                      <a:noFill/>
                    </a:lnL>
                    <a:lnR>
                      <a:noFill/>
                    </a:lnR>
                    <a:lnT>
                      <a:noFill/>
                    </a:lnT>
                    <a:lnB w="6350" cap="flat" cmpd="sng" algn="ctr">
                      <a:solidFill>
                        <a:srgbClr val="000000"/>
                      </a:solidFill>
                      <a:prstDash val="solid"/>
                      <a:round/>
                      <a:headEnd type="none" w="med" len="med"/>
                      <a:tailEnd type="none" w="med" len="med"/>
                    </a:lnB>
                  </a:tcPr>
                </a:tc>
              </a:tr>
              <a:tr h="139961">
                <a:tc>
                  <a:txBody>
                    <a:bodyPr/>
                    <a:lstStyle/>
                    <a:p>
                      <a:pPr algn="l" fontAlgn="b"/>
                      <a:r>
                        <a:rPr lang="en-US" sz="900" b="1" i="0" u="none" strike="noStrike" dirty="0">
                          <a:effectLst/>
                          <a:latin typeface="Arial" panose="020B0604020202020204" pitchFamily="34" charset="0"/>
                        </a:rPr>
                        <a:t>Total Additional Obligations - Loans and Capital Leases</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endParaRPr lang="en-US" sz="900" b="0" i="0" u="none" strike="noStrike" dirty="0">
                        <a:effectLst/>
                        <a:latin typeface="Arial" panose="020B0604020202020204" pitchFamily="34" charset="0"/>
                      </a:endParaRP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900" b="1" i="0" u="none" strike="noStrike" dirty="0">
                          <a:effectLst/>
                          <a:latin typeface="Arial" panose="020B0604020202020204" pitchFamily="34" charset="0"/>
                        </a:rPr>
                        <a:t>                      36,773,811 </a:t>
                      </a:r>
                    </a:p>
                  </a:txBody>
                  <a:tcPr marL="6341" marR="6341" marT="6341"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r>
              <a:tr h="139961">
                <a:tc>
                  <a:txBody>
                    <a:bodyPr/>
                    <a:lstStyle/>
                    <a:p>
                      <a:pPr algn="l" fontAlgn="b"/>
                      <a:endParaRPr lang="en-US" sz="900" b="0" i="0" u="none" strike="noStrike">
                        <a:effectLst/>
                        <a:latin typeface="Arial" panose="020B0604020202020204" pitchFamily="34" charset="0"/>
                      </a:endParaRPr>
                    </a:p>
                  </a:txBody>
                  <a:tcPr marL="6341" marR="6341" marT="6341" marB="0" anchor="b">
                    <a:lnL>
                      <a:noFill/>
                    </a:lnL>
                    <a:lnR>
                      <a:noFill/>
                    </a:lnR>
                    <a:lnT>
                      <a:noFill/>
                    </a:lnT>
                    <a:lnB>
                      <a:noFill/>
                    </a:lnB>
                  </a:tcPr>
                </a:tc>
                <a:tc>
                  <a:txBody>
                    <a:bodyPr/>
                    <a:lstStyle/>
                    <a:p>
                      <a:pPr algn="ctr" fontAlgn="b"/>
                      <a:endParaRPr lang="en-US" sz="900" b="0" i="0" u="none" strike="noStrike">
                        <a:effectLst/>
                        <a:latin typeface="Arial" panose="020B0604020202020204" pitchFamily="34" charset="0"/>
                      </a:endParaRPr>
                    </a:p>
                  </a:txBody>
                  <a:tcPr marL="6341" marR="6341" marT="6341" marB="0" anchor="b">
                    <a:lnL>
                      <a:noFill/>
                    </a:lnL>
                    <a:lnR>
                      <a:noFill/>
                    </a:lnR>
                    <a:lnT>
                      <a:noFill/>
                    </a:lnT>
                    <a:lnB>
                      <a:noFill/>
                    </a:lnB>
                  </a:tcPr>
                </a:tc>
                <a:tc>
                  <a:txBody>
                    <a:bodyPr/>
                    <a:lstStyle/>
                    <a:p>
                      <a:pPr algn="ctr" fontAlgn="b"/>
                      <a:endParaRPr lang="en-US" sz="900" b="0" i="0" u="none" strike="noStrike">
                        <a:effectLst/>
                        <a:latin typeface="Arial" panose="020B0604020202020204" pitchFamily="34" charset="0"/>
                      </a:endParaRPr>
                    </a:p>
                  </a:txBody>
                  <a:tcPr marL="6341" marR="6341" marT="6341" marB="0" anchor="b">
                    <a:lnL>
                      <a:noFill/>
                    </a:lnL>
                    <a:lnR>
                      <a:noFill/>
                    </a:lnR>
                    <a:lnT>
                      <a:noFill/>
                    </a:lnT>
                    <a:lnB>
                      <a:noFill/>
                    </a:lnB>
                  </a:tcPr>
                </a:tc>
                <a:tc>
                  <a:txBody>
                    <a:bodyPr/>
                    <a:lstStyle/>
                    <a:p>
                      <a:pPr algn="r" fontAlgn="b"/>
                      <a:endParaRPr lang="en-US" sz="900" b="1" i="0" u="none" strike="noStrike">
                        <a:effectLst/>
                        <a:latin typeface="Arial" panose="020B0604020202020204" pitchFamily="34" charset="0"/>
                      </a:endParaRPr>
                    </a:p>
                  </a:txBody>
                  <a:tcPr marL="6341" marR="6341" marT="6341" marB="0" anchor="b">
                    <a:lnL>
                      <a:noFill/>
                    </a:lnL>
                    <a:lnR>
                      <a:noFill/>
                    </a:lnR>
                    <a:lnT>
                      <a:noFill/>
                    </a:lnT>
                    <a:lnB>
                      <a:noFill/>
                    </a:lnB>
                  </a:tcPr>
                </a:tc>
              </a:tr>
              <a:tr h="154825">
                <a:tc>
                  <a:txBody>
                    <a:bodyPr/>
                    <a:lstStyle/>
                    <a:p>
                      <a:pPr algn="l" fontAlgn="ctr"/>
                      <a:r>
                        <a:rPr lang="en-US" sz="1000" b="1" i="0" u="none" strike="noStrike" dirty="0">
                          <a:effectLst/>
                          <a:latin typeface="Arial" panose="020B0604020202020204" pitchFamily="34" charset="0"/>
                        </a:rPr>
                        <a:t>TOTAL BONDS, LOANS, AND CAPITAL LEASE OBLIGATIONS</a:t>
                      </a:r>
                    </a:p>
                  </a:txBody>
                  <a:tcPr marL="6341" marR="6341" marT="6341" marB="0" anchor="ctr">
                    <a:lnL>
                      <a:noFill/>
                    </a:lnL>
                    <a:lnR>
                      <a:noFill/>
                    </a:lnR>
                    <a:lnT>
                      <a:noFill/>
                    </a:lnT>
                    <a:lnB>
                      <a:noFill/>
                    </a:lnB>
                    <a:solidFill>
                      <a:schemeClr val="accent1"/>
                    </a:solidFill>
                  </a:tcPr>
                </a:tc>
                <a:tc>
                  <a:txBody>
                    <a:bodyPr/>
                    <a:lstStyle/>
                    <a:p>
                      <a:pPr algn="l" fontAlgn="ctr"/>
                      <a:endParaRPr lang="en-US" sz="1000" b="1" i="0" u="none" strike="noStrike" dirty="0">
                        <a:effectLst/>
                        <a:latin typeface="Arial" panose="020B0604020202020204" pitchFamily="34" charset="0"/>
                      </a:endParaRPr>
                    </a:p>
                  </a:txBody>
                  <a:tcPr marL="6341" marR="6341" marT="6341" marB="0" anchor="ctr">
                    <a:lnL>
                      <a:noFill/>
                    </a:lnL>
                    <a:lnR>
                      <a:noFill/>
                    </a:lnR>
                    <a:lnT>
                      <a:noFill/>
                    </a:lnT>
                    <a:lnB>
                      <a:noFill/>
                    </a:lnB>
                    <a:solidFill>
                      <a:schemeClr val="accent1"/>
                    </a:solidFill>
                  </a:tcPr>
                </a:tc>
                <a:tc>
                  <a:txBody>
                    <a:bodyPr/>
                    <a:lstStyle/>
                    <a:p>
                      <a:pPr algn="l" fontAlgn="ctr"/>
                      <a:endParaRPr lang="en-US" sz="1000" b="1" i="0" u="none" strike="noStrike" dirty="0">
                        <a:effectLst/>
                        <a:latin typeface="Arial" panose="020B0604020202020204" pitchFamily="34" charset="0"/>
                      </a:endParaRPr>
                    </a:p>
                  </a:txBody>
                  <a:tcPr marL="6341" marR="6341" marT="6341" marB="0" anchor="ctr">
                    <a:lnL>
                      <a:noFill/>
                    </a:lnL>
                    <a:lnR>
                      <a:noFill/>
                    </a:lnR>
                    <a:lnT>
                      <a:noFill/>
                    </a:lnT>
                    <a:lnB>
                      <a:noFill/>
                    </a:lnB>
                    <a:solidFill>
                      <a:schemeClr val="accent1"/>
                    </a:solidFill>
                  </a:tcPr>
                </a:tc>
                <a:tc>
                  <a:txBody>
                    <a:bodyPr/>
                    <a:lstStyle/>
                    <a:p>
                      <a:pPr algn="r" fontAlgn="ctr"/>
                      <a:r>
                        <a:rPr lang="en-US" sz="1000" b="1" i="0" u="none" strike="noStrike" dirty="0">
                          <a:effectLst/>
                          <a:latin typeface="Arial" panose="020B0604020202020204" pitchFamily="34" charset="0"/>
                        </a:rPr>
                        <a:t> $             689,503,891 </a:t>
                      </a:r>
                    </a:p>
                  </a:txBody>
                  <a:tcPr marL="6341" marR="6341" marT="6341" marB="0" anchor="ctr">
                    <a:lnL>
                      <a:noFill/>
                    </a:lnL>
                    <a:lnR>
                      <a:noFill/>
                    </a:lnR>
                    <a:lnT>
                      <a:noFill/>
                    </a:lnT>
                    <a:lnB>
                      <a:noFill/>
                    </a:lnB>
                    <a:solidFill>
                      <a:schemeClr val="accent1"/>
                    </a:solidFill>
                  </a:tcPr>
                </a:tc>
              </a:tr>
            </a:tbl>
          </a:graphicData>
        </a:graphic>
      </p:graphicFrame>
      <p:sp>
        <p:nvSpPr>
          <p:cNvPr id="8" name="TextBox 7"/>
          <p:cNvSpPr txBox="1"/>
          <p:nvPr/>
        </p:nvSpPr>
        <p:spPr>
          <a:xfrm>
            <a:off x="2115668" y="6389089"/>
            <a:ext cx="6463553" cy="276999"/>
          </a:xfrm>
          <a:prstGeom prst="rect">
            <a:avLst/>
          </a:prstGeom>
          <a:noFill/>
        </p:spPr>
        <p:txBody>
          <a:bodyPr wrap="square" lIns="0" tIns="0" rIns="0" bIns="0" rtlCol="0" anchor="t" anchorCtr="0">
            <a:spAutoFit/>
          </a:bodyPr>
          <a:lstStyle/>
          <a:p>
            <a:pPr fontAlgn="t"/>
            <a:r>
              <a:rPr lang="en-US" sz="800" dirty="0">
                <a:latin typeface="Arial" panose="020B0604020202020204" pitchFamily="34" charset="0"/>
              </a:rPr>
              <a:t>*</a:t>
            </a:r>
            <a:r>
              <a:rPr lang="en-US" sz="900" dirty="0">
                <a:latin typeface="Arial" panose="020B0604020202020204" pitchFamily="34" charset="0"/>
              </a:rPr>
              <a:t>Note: The Series 2018 Bonds were issued in July 2018, and therefore were not outstanding at June 30, 2018.  These amounts were included in this schedule as the issuance of the Series 2018 Bonds was approved in the 2018 Capital Improvement Plan. </a:t>
            </a:r>
          </a:p>
        </p:txBody>
      </p:sp>
    </p:spTree>
    <p:extLst>
      <p:ext uri="{BB962C8B-B14F-4D97-AF65-F5344CB8AC3E}">
        <p14:creationId xmlns:p14="http://schemas.microsoft.com/office/powerpoint/2010/main" val="40032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Knox County Debt Overview – </a:t>
            </a:r>
            <a:r>
              <a:rPr lang="en-US" i="1" dirty="0" smtClean="0"/>
              <a:t>Risk Matrix</a:t>
            </a:r>
            <a:endParaRPr lang="en-US" i="1" dirty="0"/>
          </a:p>
        </p:txBody>
      </p:sp>
      <p:sp>
        <p:nvSpPr>
          <p:cNvPr id="3" name="Text Placeholder 2"/>
          <p:cNvSpPr>
            <a:spLocks noGrp="1"/>
          </p:cNvSpPr>
          <p:nvPr>
            <p:ph type="body" sz="quarter" idx="12"/>
          </p:nvPr>
        </p:nvSpPr>
        <p:spPr>
          <a:xfrm>
            <a:off x="450850" y="1447800"/>
            <a:ext cx="8147050" cy="751111"/>
          </a:xfrm>
        </p:spPr>
        <p:txBody>
          <a:bodyPr>
            <a:normAutofit fontScale="92500" lnSpcReduction="10000"/>
          </a:bodyPr>
          <a:lstStyle/>
          <a:p>
            <a:pPr marL="287338" indent="-287338"/>
            <a:r>
              <a:rPr lang="en-US" dirty="0" smtClean="0">
                <a:solidFill>
                  <a:schemeClr val="tx1"/>
                </a:solidFill>
              </a:rPr>
              <a:t>The County is exposed to various types of risk associated with its variable rate debt as well as certain tax credit bonds.</a:t>
            </a:r>
          </a:p>
          <a:p>
            <a:pPr marL="0" indent="0">
              <a:buNone/>
            </a:pP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78347681"/>
              </p:ext>
            </p:extLst>
          </p:nvPr>
        </p:nvGraphicFramePr>
        <p:xfrm>
          <a:off x="450850" y="2198911"/>
          <a:ext cx="8236904" cy="2915047"/>
        </p:xfrm>
        <a:graphic>
          <a:graphicData uri="http://schemas.openxmlformats.org/drawingml/2006/table">
            <a:tbl>
              <a:tblPr/>
              <a:tblGrid>
                <a:gridCol w="1188720"/>
                <a:gridCol w="1188720"/>
                <a:gridCol w="732433"/>
                <a:gridCol w="732433"/>
                <a:gridCol w="732433"/>
                <a:gridCol w="732433"/>
                <a:gridCol w="732433"/>
                <a:gridCol w="732433"/>
                <a:gridCol w="732433"/>
                <a:gridCol w="732433"/>
              </a:tblGrid>
              <a:tr h="257759">
                <a:tc gridSpan="2">
                  <a:txBody>
                    <a:bodyPr/>
                    <a:lstStyle/>
                    <a:p>
                      <a:pPr algn="ctr" fontAlgn="b"/>
                      <a:r>
                        <a:rPr lang="en-US" sz="1000" b="1" i="0" u="none" strike="noStrike" dirty="0">
                          <a:solidFill>
                            <a:srgbClr val="1F497D"/>
                          </a:solidFill>
                          <a:effectLst/>
                          <a:latin typeface="Arial" panose="020B0604020202020204" pitchFamily="34" charset="0"/>
                        </a:rPr>
                        <a:t>Risk Matrix</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8">
                  <a:txBody>
                    <a:bodyPr/>
                    <a:lstStyle/>
                    <a:p>
                      <a:pPr algn="ctr" fontAlgn="b"/>
                      <a:r>
                        <a:rPr lang="en-US" sz="1000" b="1" i="0" u="none" strike="noStrike">
                          <a:solidFill>
                            <a:srgbClr val="FFFFFF"/>
                          </a:solidFill>
                          <a:effectLst/>
                          <a:latin typeface="Arial" panose="020B0604020202020204" pitchFamily="34" charset="0"/>
                        </a:rPr>
                        <a:t>Type of Risk</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6978">
                <a:tc gridSpan="2">
                  <a:txBody>
                    <a:bodyPr/>
                    <a:lstStyle/>
                    <a:p>
                      <a:pPr algn="ctr" fontAlgn="ctr"/>
                      <a:r>
                        <a:rPr lang="en-US" sz="1000" b="0" i="1" u="none" strike="noStrike" dirty="0">
                          <a:solidFill>
                            <a:srgbClr val="1F497D"/>
                          </a:solidFill>
                          <a:effectLst/>
                          <a:latin typeface="Arial" panose="020B0604020202020204" pitchFamily="34" charset="0"/>
                        </a:rPr>
                        <a:t>Bond Issue</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ctr"/>
                      <a:r>
                        <a:rPr lang="en-US" sz="1000" b="1" i="0" u="none" strike="noStrike" dirty="0">
                          <a:solidFill>
                            <a:srgbClr val="1F497D"/>
                          </a:solidFill>
                          <a:effectLst/>
                          <a:latin typeface="Arial" panose="020B0604020202020204" pitchFamily="34" charset="0"/>
                        </a:rPr>
                        <a:t>Market </a:t>
                      </a:r>
                      <a:r>
                        <a:rPr lang="en-US" sz="1000" b="1" i="0" u="none" strike="noStrike" dirty="0" err="1">
                          <a:solidFill>
                            <a:srgbClr val="1F497D"/>
                          </a:solidFill>
                          <a:effectLst/>
                          <a:latin typeface="Arial" panose="020B0604020202020204" pitchFamily="34" charset="0"/>
                        </a:rPr>
                        <a:t>Int</a:t>
                      </a:r>
                      <a:r>
                        <a:rPr lang="en-US" sz="1000" b="1" i="0" u="none" strike="noStrike" dirty="0">
                          <a:solidFill>
                            <a:srgbClr val="1F497D"/>
                          </a:solidFill>
                          <a:effectLst/>
                          <a:latin typeface="Arial" panose="020B0604020202020204" pitchFamily="34" charset="0"/>
                        </a:rPr>
                        <a:t> Rates</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dirty="0">
                          <a:solidFill>
                            <a:srgbClr val="1F497D"/>
                          </a:solidFill>
                          <a:effectLst/>
                          <a:latin typeface="Arial" panose="020B0604020202020204" pitchFamily="34" charset="0"/>
                        </a:rPr>
                        <a:t>Subsidy Loss or Reduction</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Basis</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Tax Law Change</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Liquidity Renewal</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Liquidity Provider Credit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Counter- party</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1F497D"/>
                          </a:solidFill>
                          <a:effectLst/>
                          <a:latin typeface="Arial" panose="020B0604020202020204" pitchFamily="34" charset="0"/>
                        </a:rPr>
                        <a:t>Issuer Credit</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r>
              <a:tr h="270766">
                <a:tc>
                  <a:txBody>
                    <a:bodyPr/>
                    <a:lstStyle/>
                    <a:p>
                      <a:pPr algn="l" fontAlgn="b"/>
                      <a:r>
                        <a:rPr lang="en-US" sz="800" b="1" i="0" u="none" strike="noStrike" dirty="0">
                          <a:solidFill>
                            <a:srgbClr val="1F497D"/>
                          </a:solidFill>
                          <a:effectLst/>
                          <a:latin typeface="Arial" panose="020B0604020202020204" pitchFamily="34" charset="0"/>
                        </a:rPr>
                        <a:t>Series 2003 C-1-A</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Variable Rate Swap to 4.50%</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0766">
                <a:tc>
                  <a:txBody>
                    <a:bodyPr/>
                    <a:lstStyle/>
                    <a:p>
                      <a:pPr algn="l" fontAlgn="b"/>
                      <a:r>
                        <a:rPr lang="en-US" sz="800" b="1" i="0" u="none" strike="noStrike" dirty="0">
                          <a:solidFill>
                            <a:srgbClr val="1F497D"/>
                          </a:solidFill>
                          <a:effectLst/>
                          <a:latin typeface="Arial" panose="020B0604020202020204" pitchFamily="34" charset="0"/>
                        </a:rPr>
                        <a:t>Series 2004 </a:t>
                      </a:r>
                      <a:r>
                        <a:rPr lang="en-US" sz="800" b="1" i="0" u="none" strike="noStrike" dirty="0" smtClean="0">
                          <a:solidFill>
                            <a:srgbClr val="1F497D"/>
                          </a:solidFill>
                          <a:effectLst/>
                          <a:latin typeface="Arial" panose="020B0604020202020204" pitchFamily="34" charset="0"/>
                        </a:rPr>
                        <a:t>VI-A-1</a:t>
                      </a:r>
                      <a:endParaRPr lang="en-US" sz="800" b="1" i="0" u="none" strike="noStrike" dirty="0">
                        <a:solidFill>
                          <a:srgbClr val="1F497D"/>
                        </a:solidFill>
                        <a:effectLst/>
                        <a:latin typeface="Arial" panose="020B0604020202020204" pitchFamily="34" charset="0"/>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Variable Rate Swap to 4.00%</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0766">
                <a:tc>
                  <a:txBody>
                    <a:bodyPr/>
                    <a:lstStyle/>
                    <a:p>
                      <a:pPr algn="l" fontAlgn="b"/>
                      <a:r>
                        <a:rPr lang="en-US" sz="800" b="1" i="0" u="none" strike="noStrike" dirty="0">
                          <a:solidFill>
                            <a:srgbClr val="1F497D"/>
                          </a:solidFill>
                          <a:effectLst/>
                          <a:latin typeface="Arial" panose="020B0604020202020204" pitchFamily="34" charset="0"/>
                        </a:rPr>
                        <a:t>Series 2005 D-3-A</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Variable Rate Swap to 3.89%</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8867">
                <a:tc>
                  <a:txBody>
                    <a:bodyPr/>
                    <a:lstStyle/>
                    <a:p>
                      <a:pPr algn="l" fontAlgn="b"/>
                      <a:r>
                        <a:rPr lang="en-US" sz="800" b="1" i="0" u="none" strike="noStrike" dirty="0">
                          <a:solidFill>
                            <a:srgbClr val="1F497D"/>
                          </a:solidFill>
                          <a:effectLst/>
                          <a:latin typeface="Arial" panose="020B0604020202020204" pitchFamily="34" charset="0"/>
                        </a:rPr>
                        <a:t>Series 2007 VI-K-1</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Variable Rate</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8867">
                <a:tc>
                  <a:txBody>
                    <a:bodyPr/>
                    <a:lstStyle/>
                    <a:p>
                      <a:pPr algn="l" fontAlgn="b"/>
                      <a:r>
                        <a:rPr lang="en-US" sz="800" b="1" i="0" u="none" strike="noStrike" dirty="0">
                          <a:solidFill>
                            <a:srgbClr val="1F497D"/>
                          </a:solidFill>
                          <a:effectLst/>
                          <a:latin typeface="Arial" panose="020B0604020202020204" pitchFamily="34" charset="0"/>
                        </a:rPr>
                        <a:t>Series 2008 C-3-A</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Variable Rate</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 </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8867">
                <a:tc>
                  <a:txBody>
                    <a:bodyPr/>
                    <a:lstStyle/>
                    <a:p>
                      <a:pPr algn="l" fontAlgn="b"/>
                      <a:r>
                        <a:rPr lang="en-US" sz="800" b="1" i="0" u="none" strike="noStrike" dirty="0">
                          <a:solidFill>
                            <a:srgbClr val="1F497D"/>
                          </a:solidFill>
                          <a:effectLst/>
                          <a:latin typeface="Arial" panose="020B0604020202020204" pitchFamily="34" charset="0"/>
                        </a:rPr>
                        <a:t>Series 2010A GO</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BABs</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8867">
                <a:tc>
                  <a:txBody>
                    <a:bodyPr/>
                    <a:lstStyle/>
                    <a:p>
                      <a:pPr algn="l" fontAlgn="b"/>
                      <a:r>
                        <a:rPr lang="en-US" sz="800" b="1" i="0" u="none" strike="noStrike" dirty="0">
                          <a:solidFill>
                            <a:srgbClr val="1F497D"/>
                          </a:solidFill>
                          <a:effectLst/>
                          <a:latin typeface="Arial" panose="020B0604020202020204" pitchFamily="34" charset="0"/>
                        </a:rPr>
                        <a:t>Series 2010 GO</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QSCBs</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6272">
                <a:tc>
                  <a:txBody>
                    <a:bodyPr/>
                    <a:lstStyle/>
                    <a:p>
                      <a:pPr algn="l" fontAlgn="b"/>
                      <a:r>
                        <a:rPr lang="en-US" sz="800" b="1" i="0" u="none" strike="noStrike">
                          <a:solidFill>
                            <a:srgbClr val="1F497D"/>
                          </a:solidFill>
                          <a:effectLst/>
                          <a:latin typeface="Arial" panose="020B0604020202020204" pitchFamily="34" charset="0"/>
                        </a:rPr>
                        <a:t>Series 2010D GO</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1F497D"/>
                          </a:solidFill>
                          <a:effectLst/>
                          <a:latin typeface="Arial" panose="020B0604020202020204" pitchFamily="34" charset="0"/>
                        </a:rPr>
                        <a:t>BABs</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FF"/>
                          </a:solidFill>
                          <a:effectLst/>
                          <a:latin typeface="Wingdings 3" panose="05040102010807070707" pitchFamily="18" charset="2"/>
                        </a:rPr>
                        <a:t> </a:t>
                      </a: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6272">
                <a:tc>
                  <a:txBody>
                    <a:bodyPr/>
                    <a:lstStyle/>
                    <a:p>
                      <a:pPr algn="l" fontAlgn="b"/>
                      <a:r>
                        <a:rPr lang="en-US" sz="800" b="1" i="0" u="none" strike="noStrike" dirty="0" smtClean="0">
                          <a:solidFill>
                            <a:srgbClr val="1F497D"/>
                          </a:solidFill>
                          <a:effectLst/>
                          <a:latin typeface="Arial" panose="020B0604020202020204" pitchFamily="34" charset="0"/>
                        </a:rPr>
                        <a:t>Series</a:t>
                      </a:r>
                      <a:r>
                        <a:rPr lang="en-US" sz="800" b="1" i="0" u="none" strike="noStrike" baseline="0" dirty="0" smtClean="0">
                          <a:solidFill>
                            <a:srgbClr val="1F497D"/>
                          </a:solidFill>
                          <a:effectLst/>
                          <a:latin typeface="Arial" panose="020B0604020202020204" pitchFamily="34" charset="0"/>
                        </a:rPr>
                        <a:t> 2015 Solar Lease</a:t>
                      </a:r>
                      <a:endParaRPr lang="en-US" sz="800" b="1" i="0" u="none" strike="noStrike" dirty="0">
                        <a:solidFill>
                          <a:srgbClr val="1F497D"/>
                        </a:solidFill>
                        <a:effectLst/>
                        <a:latin typeface="Arial" panose="020B0604020202020204" pitchFamily="34" charset="0"/>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800" b="1" i="0" u="none" strike="noStrike" dirty="0" smtClean="0">
                          <a:solidFill>
                            <a:srgbClr val="1F497D"/>
                          </a:solidFill>
                          <a:effectLst/>
                          <a:latin typeface="Arial" panose="020B0604020202020204" pitchFamily="34" charset="0"/>
                        </a:rPr>
                        <a:t>QECB</a:t>
                      </a:r>
                      <a:endParaRPr lang="en-US" sz="800" b="1" i="0" u="none" strike="noStrike" dirty="0">
                        <a:solidFill>
                          <a:srgbClr val="1F497D"/>
                        </a:solidFill>
                        <a:effectLst/>
                        <a:latin typeface="Arial" panose="020B0604020202020204" pitchFamily="34" charset="0"/>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FF0000"/>
                          </a:solidFill>
                          <a:effectLst/>
                          <a:latin typeface="Wingdings" panose="05000000000000000000" pitchFamily="2" charset="2"/>
                        </a:rPr>
                        <a:t>ü</a:t>
                      </a:r>
                    </a:p>
                  </a:txBody>
                  <a:tcPr marL="7734" marR="7734"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1" i="0" u="none" strike="noStrike" dirty="0">
                        <a:solidFill>
                          <a:srgbClr val="0000FF"/>
                        </a:solidFill>
                        <a:effectLst/>
                        <a:latin typeface="Wingdings 3" panose="05040102010807070707" pitchFamily="18" charset="2"/>
                      </a:endParaRPr>
                    </a:p>
                  </a:txBody>
                  <a:tcPr marL="7734" marR="7734" marT="77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3861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58" y="3200207"/>
            <a:ext cx="7772400" cy="484748"/>
          </a:xfrm>
        </p:spPr>
        <p:txBody>
          <a:bodyPr/>
          <a:lstStyle/>
          <a:p>
            <a:r>
              <a:rPr lang="en-US" dirty="0" smtClean="0">
                <a:latin typeface="Arial" panose="020B0604020202020204" pitchFamily="34" charset="0"/>
                <a:cs typeface="Arial" panose="020B0604020202020204" pitchFamily="34" charset="0"/>
              </a:rPr>
              <a:t>Rating Agency Considerations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60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 y="1006088"/>
            <a:ext cx="7886700" cy="256224"/>
          </a:xfrm>
        </p:spPr>
        <p:txBody>
          <a:bodyPr/>
          <a:lstStyle/>
          <a:p>
            <a:r>
              <a:rPr lang="en-US" dirty="0" smtClean="0"/>
              <a:t>Moody’s Local Government Methodology</a:t>
            </a:r>
            <a:endParaRPr lang="en-US" dirty="0"/>
          </a:p>
        </p:txBody>
      </p:sp>
      <p:sp>
        <p:nvSpPr>
          <p:cNvPr id="3" name="Text Placeholder 2"/>
          <p:cNvSpPr>
            <a:spLocks noGrp="1"/>
          </p:cNvSpPr>
          <p:nvPr>
            <p:ph type="body" sz="quarter" idx="12"/>
          </p:nvPr>
        </p:nvSpPr>
        <p:spPr>
          <a:xfrm>
            <a:off x="450850" y="1447798"/>
            <a:ext cx="8083550" cy="4863355"/>
          </a:xfrm>
        </p:spPr>
        <p:txBody>
          <a:bodyPr>
            <a:normAutofit/>
          </a:bodyPr>
          <a:lstStyle/>
          <a:p>
            <a:r>
              <a:rPr lang="en-US" sz="1300" dirty="0"/>
              <a:t>The </a:t>
            </a:r>
            <a:r>
              <a:rPr lang="en-US" sz="1300" dirty="0" smtClean="0"/>
              <a:t>Methodology creates </a:t>
            </a:r>
            <a:r>
              <a:rPr lang="en-US" sz="1300" dirty="0"/>
              <a:t>a metric based scorecard used to calculate an indicated rating for the </a:t>
            </a:r>
            <a:r>
              <a:rPr lang="en-US" sz="1300" dirty="0" smtClean="0"/>
              <a:t>entity.</a:t>
            </a:r>
            <a:endParaRPr lang="en-US" sz="1300" dirty="0"/>
          </a:p>
          <a:p>
            <a:r>
              <a:rPr lang="en-US" sz="1300" dirty="0" smtClean="0"/>
              <a:t>Methodology includes four </a:t>
            </a:r>
            <a:r>
              <a:rPr lang="en-US" sz="1300" dirty="0"/>
              <a:t>categories of Economic Strength, Financial Strength, Management and Governance, and Debt Profile, </a:t>
            </a:r>
            <a:r>
              <a:rPr lang="en-US" sz="1300" dirty="0" smtClean="0"/>
              <a:t> and </a:t>
            </a:r>
            <a:r>
              <a:rPr lang="en-US" sz="1300" dirty="0"/>
              <a:t>translates each of these </a:t>
            </a:r>
            <a:r>
              <a:rPr lang="en-US" sz="1300" dirty="0" smtClean="0"/>
              <a:t>categories </a:t>
            </a:r>
            <a:r>
              <a:rPr lang="en-US" sz="1300" dirty="0"/>
              <a:t>into quantifiable </a:t>
            </a:r>
            <a:r>
              <a:rPr lang="en-US" sz="1300" dirty="0" smtClean="0"/>
              <a:t>metrics.</a:t>
            </a:r>
          </a:p>
          <a:p>
            <a:pPr marL="403225" lvl="1" indent="-169863"/>
            <a:r>
              <a:rPr lang="en-US" sz="1300" dirty="0" smtClean="0"/>
              <a:t>Pension (Debt Profile) incorporates Moody’s Adjusted Net Pension Liability (“ANPL”) calculation into the scorecard.</a:t>
            </a:r>
          </a:p>
          <a:p>
            <a:r>
              <a:rPr lang="en-US" sz="1300" dirty="0" smtClean="0"/>
              <a:t>Knox </a:t>
            </a:r>
            <a:r>
              <a:rPr lang="en-US" sz="1300" dirty="0"/>
              <a:t>County’s indicated rating is Aa3; however, after two qualitative adjustments, the rating is Aa1. </a:t>
            </a:r>
            <a:endParaRPr lang="en-US" sz="1300" dirty="0" smtClean="0"/>
          </a:p>
          <a:p>
            <a:r>
              <a:rPr lang="en-US" sz="1300" dirty="0" smtClean="0"/>
              <a:t>The </a:t>
            </a:r>
            <a:r>
              <a:rPr lang="en-US" sz="1300" dirty="0"/>
              <a:t>following below the line </a:t>
            </a:r>
            <a:r>
              <a:rPr lang="en-US" sz="1300" dirty="0" smtClean="0"/>
              <a:t>adjustments (qualitative adjustments) </a:t>
            </a:r>
            <a:r>
              <a:rPr lang="en-US" sz="1300" dirty="0"/>
              <a:t>are applicable:</a:t>
            </a:r>
          </a:p>
          <a:p>
            <a:pPr marL="457200" lvl="1" indent="-223838">
              <a:lnSpc>
                <a:spcPct val="110000"/>
              </a:lnSpc>
            </a:pPr>
            <a:r>
              <a:rPr lang="en-US" sz="1300" dirty="0"/>
              <a:t>Institutional presence of UT and TVA (positive)</a:t>
            </a:r>
          </a:p>
          <a:p>
            <a:pPr marL="457200" lvl="1" indent="-223838">
              <a:lnSpc>
                <a:spcPct val="110000"/>
              </a:lnSpc>
            </a:pPr>
            <a:r>
              <a:rPr lang="en-US" sz="1300" dirty="0"/>
              <a:t>Regional economic center (positive</a:t>
            </a:r>
            <a:r>
              <a:rPr lang="en-US" sz="1300" dirty="0" smtClean="0"/>
              <a:t>)</a:t>
            </a:r>
            <a:endParaRPr lang="en-US" sz="1300" dirty="0"/>
          </a:p>
        </p:txBody>
      </p:sp>
      <p:sp>
        <p:nvSpPr>
          <p:cNvPr id="4" name="TextBox 3"/>
          <p:cNvSpPr txBox="1"/>
          <p:nvPr/>
        </p:nvSpPr>
        <p:spPr>
          <a:xfrm>
            <a:off x="3760638" y="6284661"/>
            <a:ext cx="4837262" cy="436802"/>
          </a:xfrm>
          <a:prstGeom prst="rect">
            <a:avLst/>
          </a:prstGeom>
          <a:noFill/>
        </p:spPr>
        <p:txBody>
          <a:bodyPr wrap="square" lIns="82058" tIns="41029" rIns="82058" bIns="41029" rtlCol="0">
            <a:spAutoFit/>
          </a:bodyPr>
          <a:lstStyle/>
          <a:p>
            <a:r>
              <a:rPr lang="en-US" sz="800" i="1" dirty="0">
                <a:solidFill>
                  <a:srgbClr val="373637"/>
                </a:solidFill>
                <a:cs typeface="Arial" panose="020B0604020202020204" pitchFamily="34" charset="0"/>
              </a:rPr>
              <a:t>Source: Moody’s Methodology, “US Local Government General Obligation Debt,” January 15, 2014</a:t>
            </a:r>
            <a:r>
              <a:rPr lang="en-US" sz="800" i="1" dirty="0" smtClean="0">
                <a:solidFill>
                  <a:srgbClr val="373637"/>
                </a:solidFill>
                <a:cs typeface="Arial" panose="020B0604020202020204" pitchFamily="34" charset="0"/>
              </a:rPr>
              <a:t>.</a:t>
            </a:r>
          </a:p>
          <a:p>
            <a:r>
              <a:rPr lang="en-US" sz="800" i="1" dirty="0">
                <a:solidFill>
                  <a:srgbClr val="373637"/>
                </a:solidFill>
                <a:cs typeface="Arial" panose="020B0604020202020204" pitchFamily="34" charset="0"/>
              </a:rPr>
              <a:t>See Appendix A for more details on the scorecard </a:t>
            </a:r>
            <a:r>
              <a:rPr lang="en-US" sz="800" i="1" dirty="0" smtClean="0">
                <a:solidFill>
                  <a:srgbClr val="373637"/>
                </a:solidFill>
                <a:cs typeface="Arial" panose="020B0604020202020204" pitchFamily="34" charset="0"/>
              </a:rPr>
              <a:t>analysis. </a:t>
            </a:r>
            <a:endParaRPr lang="en-US" sz="800" i="1" dirty="0">
              <a:solidFill>
                <a:srgbClr val="373637"/>
              </a:solidFill>
              <a:cs typeface="Arial" panose="020B0604020202020204" pitchFamily="34" charset="0"/>
            </a:endParaRPr>
          </a:p>
          <a:p>
            <a:endParaRPr lang="en-US" sz="700" i="1" dirty="0">
              <a:solidFill>
                <a:srgbClr val="373637"/>
              </a:solidFill>
              <a:latin typeface="Minion Pro" panose="02040503050306020203" pitchFamily="18"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350794" y="4078455"/>
            <a:ext cx="3917051" cy="2418184"/>
          </a:xfrm>
          <a:prstGeom prst="rect">
            <a:avLst/>
          </a:prstGeom>
        </p:spPr>
      </p:pic>
      <p:pic>
        <p:nvPicPr>
          <p:cNvPr id="11" name="Picture 10"/>
          <p:cNvPicPr>
            <a:picLocks noChangeAspect="1"/>
          </p:cNvPicPr>
          <p:nvPr/>
        </p:nvPicPr>
        <p:blipFill>
          <a:blip r:embed="rId3"/>
          <a:stretch>
            <a:fillRect/>
          </a:stretch>
        </p:blipFill>
        <p:spPr>
          <a:xfrm>
            <a:off x="524753" y="4407608"/>
            <a:ext cx="2969330" cy="1983561"/>
          </a:xfrm>
          <a:prstGeom prst="rect">
            <a:avLst/>
          </a:prstGeom>
        </p:spPr>
      </p:pic>
      <p:pic>
        <p:nvPicPr>
          <p:cNvPr id="8" name="Picture 7"/>
          <p:cNvPicPr>
            <a:picLocks noChangeAspect="1"/>
          </p:cNvPicPr>
          <p:nvPr/>
        </p:nvPicPr>
        <p:blipFill>
          <a:blip r:embed="rId4"/>
          <a:stretch>
            <a:fillRect/>
          </a:stretch>
        </p:blipFill>
        <p:spPr>
          <a:xfrm>
            <a:off x="985978" y="5399389"/>
            <a:ext cx="2287041" cy="230802"/>
          </a:xfrm>
          <a:prstGeom prst="rect">
            <a:avLst/>
          </a:prstGeom>
        </p:spPr>
      </p:pic>
    </p:spTree>
    <p:extLst>
      <p:ext uri="{BB962C8B-B14F-4D97-AF65-F5344CB8AC3E}">
        <p14:creationId xmlns:p14="http://schemas.microsoft.com/office/powerpoint/2010/main" val="193241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FM0001_Deck_FNL">
  <a:themeElements>
    <a:clrScheme name="PFM">
      <a:dk1>
        <a:srgbClr val="000000"/>
      </a:dk1>
      <a:lt1>
        <a:srgbClr val="FFFFFF"/>
      </a:lt1>
      <a:dk2>
        <a:srgbClr val="373637"/>
      </a:dk2>
      <a:lt2>
        <a:srgbClr val="E7E6E6"/>
      </a:lt2>
      <a:accent1>
        <a:srgbClr val="C8B9A3"/>
      </a:accent1>
      <a:accent2>
        <a:srgbClr val="3E6BB3"/>
      </a:accent2>
      <a:accent3>
        <a:srgbClr val="FFD051"/>
      </a:accent3>
      <a:accent4>
        <a:srgbClr val="F39B48"/>
      </a:accent4>
      <a:accent5>
        <a:srgbClr val="EA7163"/>
      </a:accent5>
      <a:accent6>
        <a:srgbClr val="70AD47"/>
      </a:accent6>
      <a:hlink>
        <a:srgbClr val="68B0E1"/>
      </a:hlink>
      <a:folHlink>
        <a:srgbClr val="EA71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latin typeface="Soleil" charset="0"/>
            <a:ea typeface="Soleil" charset="0"/>
            <a:cs typeface="Soleil" charset="0"/>
          </a:defRPr>
        </a:defPPr>
      </a:lstStyle>
    </a:txDef>
  </a:objectDefaults>
  <a:extraClrSchemeLst/>
  <a:extLst>
    <a:ext uri="{05A4C25C-085E-4340-85A3-A5531E510DB2}">
      <thm15:themeFamily xmlns:thm15="http://schemas.microsoft.com/office/thememl/2012/main" name="Blank.potx" id="{E8BC9397-62B8-4317-BDA0-5595F7D0652D}" vid="{DEBC48A1-3BDC-4F2E-86B4-F23C257CD2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8141</TotalTime>
  <Words>5055</Words>
  <Application>Microsoft Office PowerPoint</Application>
  <PresentationFormat>On-screen Show (4:3)</PresentationFormat>
  <Paragraphs>1132</Paragraphs>
  <Slides>48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Arial</vt:lpstr>
      <vt:lpstr>Calibri</vt:lpstr>
      <vt:lpstr>Minion Pro</vt:lpstr>
      <vt:lpstr>Soleil</vt:lpstr>
      <vt:lpstr>Soleil ExtraBold</vt:lpstr>
      <vt:lpstr>Soleil Light</vt:lpstr>
      <vt:lpstr>Wingdings</vt:lpstr>
      <vt:lpstr>Wingdings 2</vt:lpstr>
      <vt:lpstr>Wingdings 3</vt:lpstr>
      <vt:lpstr>PFM0001_Deck_FNL</vt:lpstr>
      <vt:lpstr>Worksheet</vt:lpstr>
      <vt:lpstr>Knox County, TN</vt:lpstr>
      <vt:lpstr>Executive Summary</vt:lpstr>
      <vt:lpstr>Table of Contents</vt:lpstr>
      <vt:lpstr>Knox County Debt &amp; Credit Overview</vt:lpstr>
      <vt:lpstr>Knox County Debt &amp; Credit Overview</vt:lpstr>
      <vt:lpstr>Knox County Debt Overview</vt:lpstr>
      <vt:lpstr>Knox County Debt Overview – Risk Matrix</vt:lpstr>
      <vt:lpstr>Rating Agency Considerations</vt:lpstr>
      <vt:lpstr>Moody’s Local Government Methodology</vt:lpstr>
      <vt:lpstr>S&amp;P Credit Framework</vt:lpstr>
      <vt:lpstr>Key Credit Metrics: How Knox County, TN Compares</vt:lpstr>
      <vt:lpstr>Peer Group Comparison</vt:lpstr>
      <vt:lpstr>Full Value (Appraised/Market Value) per Capita</vt:lpstr>
      <vt:lpstr>Historical Effective Buying Income per Capita </vt:lpstr>
      <vt:lpstr>Unemployment Rate</vt:lpstr>
      <vt:lpstr>Total General Fund Balance as a % of General Fund Revenues</vt:lpstr>
      <vt:lpstr>Unassigned General Fund Balance as a % of Revenues</vt:lpstr>
      <vt:lpstr>Net Debt as a % of Full Value (Appraised/Market)</vt:lpstr>
      <vt:lpstr>Debt Service as a % of Operating Expenditures</vt:lpstr>
      <vt:lpstr>Detailed Peer Group Comparisons</vt:lpstr>
      <vt:lpstr>Peer Group Comparison Summary</vt:lpstr>
      <vt:lpstr>Total Full Value (Appraised/Market Value)</vt:lpstr>
      <vt:lpstr>Total Full Value (Appraised/Market) per Capita</vt:lpstr>
      <vt:lpstr>Effective Buying Income per Capita</vt:lpstr>
      <vt:lpstr>Total General Fund Balance as a % of General Fund Revenue</vt:lpstr>
      <vt:lpstr>Unassigned General Fund Balance as a % of General Fund Revenues</vt:lpstr>
      <vt:lpstr>Net Debt as a % of Total Full Value (Appraised/Market)</vt:lpstr>
      <vt:lpstr>Debt Service as a % of Operating Expenditures</vt:lpstr>
      <vt:lpstr>Summary of Key Credit Trends</vt:lpstr>
      <vt:lpstr>Thank You</vt:lpstr>
      <vt:lpstr>Appendix A – Moody’s Updates &amp; Scorecard data</vt:lpstr>
      <vt:lpstr>Moody’s Outlook for Local Governments</vt:lpstr>
      <vt:lpstr>Moody’s Local Government Methodology Latest Updates</vt:lpstr>
      <vt:lpstr>Moody’s Rating Scorecard Calculations</vt:lpstr>
      <vt:lpstr>Moody’s Scorecard</vt:lpstr>
      <vt:lpstr>Non-Scorecard Qualitative Considerations</vt:lpstr>
      <vt:lpstr>Moody’s Detailed Scorecard – Knox County, TN</vt:lpstr>
      <vt:lpstr>Appendix B - S&amp;P Scorecard Metrics</vt:lpstr>
      <vt:lpstr>Standard &amp; Poor’s Outlook for State and Local Governments</vt:lpstr>
      <vt:lpstr>S&amp;P Overriding Factors</vt:lpstr>
      <vt:lpstr>Institutional Framework (10%) Knox County, TN’s Analysis</vt:lpstr>
      <vt:lpstr>Economy (30%) Knox County, TN’s Analysis</vt:lpstr>
      <vt:lpstr>Management (10%) Knox County, TN’s Analysis</vt:lpstr>
      <vt:lpstr>Liquidity (10%) Knox County, TN’s Analysis</vt:lpstr>
      <vt:lpstr>Budgetary Performance (10%) Knox County, TN’s Analysis</vt:lpstr>
      <vt:lpstr>Budgetary Flexibility (10%) Knox County, TN’s Analysis</vt:lpstr>
      <vt:lpstr>Debt &amp; Contingent Liabilities (10%) Knox County, TN’s Analysis</vt:lpstr>
      <vt:lpstr>The Information in this presentation is provided for education and informational purposes only by PFM Financial Advisors LLC, without any express or implied warranty of any kind, including warranties of accuracy, completeness, or fitness for any particular purpose. The Information contained in or provided from or through this presentation is not intended to be and does not constitute financial advice, investment advice, trading advice or any other advice. You understand that you are using any and all Information available within this presentation AT YOUR OWN RISK.  Some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vt:lpstr>
    </vt:vector>
  </TitlesOfParts>
  <Company>PFM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Miracola</dc:creator>
  <cp:lastModifiedBy>Marcie Porter</cp:lastModifiedBy>
  <cp:revision>273</cp:revision>
  <cp:lastPrinted>2019-02-13T22:04:21Z</cp:lastPrinted>
  <dcterms:created xsi:type="dcterms:W3CDTF">2017-03-10T19:45:13Z</dcterms:created>
  <dcterms:modified xsi:type="dcterms:W3CDTF">2019-02-14T20:17:11Z</dcterms:modified>
</cp:coreProperties>
</file>